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54"/>
  </p:notesMasterIdLst>
  <p:sldIdLst>
    <p:sldId id="256" r:id="rId2"/>
    <p:sldId id="258" r:id="rId3"/>
    <p:sldId id="259" r:id="rId4"/>
    <p:sldId id="291" r:id="rId5"/>
    <p:sldId id="260" r:id="rId6"/>
    <p:sldId id="261" r:id="rId7"/>
    <p:sldId id="289" r:id="rId8"/>
    <p:sldId id="262" r:id="rId9"/>
    <p:sldId id="290" r:id="rId10"/>
    <p:sldId id="263" r:id="rId11"/>
    <p:sldId id="264" r:id="rId12"/>
    <p:sldId id="292" r:id="rId13"/>
    <p:sldId id="272" r:id="rId14"/>
    <p:sldId id="293" r:id="rId15"/>
    <p:sldId id="295" r:id="rId16"/>
    <p:sldId id="294" r:id="rId17"/>
    <p:sldId id="296" r:id="rId18"/>
    <p:sldId id="297" r:id="rId19"/>
    <p:sldId id="299" r:id="rId20"/>
    <p:sldId id="265" r:id="rId21"/>
    <p:sldId id="266" r:id="rId22"/>
    <p:sldId id="268" r:id="rId23"/>
    <p:sldId id="269" r:id="rId24"/>
    <p:sldId id="270" r:id="rId25"/>
    <p:sldId id="274" r:id="rId26"/>
    <p:sldId id="271" r:id="rId27"/>
    <p:sldId id="300" r:id="rId28"/>
    <p:sldId id="311" r:id="rId29"/>
    <p:sldId id="275" r:id="rId30"/>
    <p:sldId id="276" r:id="rId31"/>
    <p:sldId id="277" r:id="rId32"/>
    <p:sldId id="302" r:id="rId33"/>
    <p:sldId id="257" r:id="rId34"/>
    <p:sldId id="278" r:id="rId35"/>
    <p:sldId id="273" r:id="rId36"/>
    <p:sldId id="280" r:id="rId37"/>
    <p:sldId id="281" r:id="rId38"/>
    <p:sldId id="282" r:id="rId39"/>
    <p:sldId id="283" r:id="rId40"/>
    <p:sldId id="284" r:id="rId41"/>
    <p:sldId id="285" r:id="rId42"/>
    <p:sldId id="286" r:id="rId43"/>
    <p:sldId id="287" r:id="rId44"/>
    <p:sldId id="288" r:id="rId45"/>
    <p:sldId id="305" r:id="rId46"/>
    <p:sldId id="303" r:id="rId47"/>
    <p:sldId id="304" r:id="rId48"/>
    <p:sldId id="310" r:id="rId49"/>
    <p:sldId id="308" r:id="rId50"/>
    <p:sldId id="309" r:id="rId51"/>
    <p:sldId id="307" r:id="rId52"/>
    <p:sldId id="306"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63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8E72C0-797D-4064-BF0F-D99046DC1A6D}" type="datetimeFigureOut">
              <a:rPr lang="en-GB" smtClean="0"/>
              <a:t>06/03/2017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CCFD4E-E37C-4A45-B357-FC898A129CFD}" type="slidenum">
              <a:rPr lang="en-GB" smtClean="0"/>
              <a:t>‹#›</a:t>
            </a:fld>
            <a:endParaRPr lang="en-GB"/>
          </a:p>
        </p:txBody>
      </p:sp>
    </p:spTree>
    <p:extLst>
      <p:ext uri="{BB962C8B-B14F-4D97-AF65-F5344CB8AC3E}">
        <p14:creationId xmlns:p14="http://schemas.microsoft.com/office/powerpoint/2010/main" val="38788208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7CCFD4E-E37C-4A45-B357-FC898A129CFD}" type="slidenum">
              <a:rPr lang="en-GB" smtClean="0"/>
              <a:t>23</a:t>
            </a:fld>
            <a:endParaRPr lang="en-GB"/>
          </a:p>
        </p:txBody>
      </p:sp>
    </p:spTree>
    <p:extLst>
      <p:ext uri="{BB962C8B-B14F-4D97-AF65-F5344CB8AC3E}">
        <p14:creationId xmlns:p14="http://schemas.microsoft.com/office/powerpoint/2010/main" val="2762245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7CCFD4E-E37C-4A45-B357-FC898A129CFD}" type="slidenum">
              <a:rPr lang="en-GB" smtClean="0"/>
              <a:t>29</a:t>
            </a:fld>
            <a:endParaRPr lang="en-GB"/>
          </a:p>
        </p:txBody>
      </p:sp>
    </p:spTree>
    <p:extLst>
      <p:ext uri="{BB962C8B-B14F-4D97-AF65-F5344CB8AC3E}">
        <p14:creationId xmlns:p14="http://schemas.microsoft.com/office/powerpoint/2010/main" val="176783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D1E8AEF9-55CA-46A8-B87E-579DC20DED4B}" type="datetimeFigureOut">
              <a:rPr lang="en-GB" smtClean="0"/>
              <a:t>06/03/2017</a:t>
            </a:fld>
            <a:endParaRPr lang="en-GB"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GB"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1EA816C1-B5AC-4562-8BFB-06C2FFE4E3B4}" type="slidenum">
              <a:rPr lang="en-GB" smtClean="0"/>
              <a:t>‹#›</a:t>
            </a:fld>
            <a:endParaRPr lang="en-GB"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1040870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E8AEF9-55CA-46A8-B87E-579DC20DED4B}" type="datetimeFigureOut">
              <a:rPr lang="en-GB" smtClean="0"/>
              <a:t>06/03/2017</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1EA816C1-B5AC-4562-8BFB-06C2FFE4E3B4}" type="slidenum">
              <a:rPr lang="en-GB" smtClean="0"/>
              <a:t>‹#›</a:t>
            </a:fld>
            <a:endParaRPr lang="en-GB" dirty="0"/>
          </a:p>
        </p:txBody>
      </p:sp>
    </p:spTree>
    <p:extLst>
      <p:ext uri="{BB962C8B-B14F-4D97-AF65-F5344CB8AC3E}">
        <p14:creationId xmlns:p14="http://schemas.microsoft.com/office/powerpoint/2010/main" val="1418540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E8AEF9-55CA-46A8-B87E-579DC20DED4B}" type="datetimeFigureOut">
              <a:rPr lang="en-GB" smtClean="0"/>
              <a:t>06/03/2017</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1EA816C1-B5AC-4562-8BFB-06C2FFE4E3B4}" type="slidenum">
              <a:rPr lang="en-GB" smtClean="0"/>
              <a:t>‹#›</a:t>
            </a:fld>
            <a:endParaRPr lang="en-GB" dirty="0"/>
          </a:p>
        </p:txBody>
      </p:sp>
    </p:spTree>
    <p:extLst>
      <p:ext uri="{BB962C8B-B14F-4D97-AF65-F5344CB8AC3E}">
        <p14:creationId xmlns:p14="http://schemas.microsoft.com/office/powerpoint/2010/main" val="862400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E8AEF9-55CA-46A8-B87E-579DC20DED4B}" type="datetimeFigureOut">
              <a:rPr lang="en-GB" smtClean="0"/>
              <a:t>06/03/2017</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1EA816C1-B5AC-4562-8BFB-06C2FFE4E3B4}" type="slidenum">
              <a:rPr lang="en-GB" smtClean="0"/>
              <a:t>‹#›</a:t>
            </a:fld>
            <a:endParaRPr lang="en-GB" dirty="0"/>
          </a:p>
        </p:txBody>
      </p:sp>
    </p:spTree>
    <p:extLst>
      <p:ext uri="{BB962C8B-B14F-4D97-AF65-F5344CB8AC3E}">
        <p14:creationId xmlns:p14="http://schemas.microsoft.com/office/powerpoint/2010/main" val="2591048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1E8AEF9-55CA-46A8-B87E-579DC20DED4B}" type="datetimeFigureOut">
              <a:rPr lang="en-GB" smtClean="0"/>
              <a:t>06/03/2017</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1EA816C1-B5AC-4562-8BFB-06C2FFE4E3B4}" type="slidenum">
              <a:rPr lang="en-GB" smtClean="0"/>
              <a:t>‹#›</a:t>
            </a:fld>
            <a:endParaRPr lang="en-GB"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9453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1E8AEF9-55CA-46A8-B87E-579DC20DED4B}" type="datetimeFigureOut">
              <a:rPr lang="en-GB" smtClean="0"/>
              <a:t>06/03/2017</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1EA816C1-B5AC-4562-8BFB-06C2FFE4E3B4}" type="slidenum">
              <a:rPr lang="en-GB" smtClean="0"/>
              <a:t>‹#›</a:t>
            </a:fld>
            <a:endParaRPr lang="en-GB" dirty="0"/>
          </a:p>
        </p:txBody>
      </p:sp>
    </p:spTree>
    <p:extLst>
      <p:ext uri="{BB962C8B-B14F-4D97-AF65-F5344CB8AC3E}">
        <p14:creationId xmlns:p14="http://schemas.microsoft.com/office/powerpoint/2010/main" val="3138370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1E8AEF9-55CA-46A8-B87E-579DC20DED4B}" type="datetimeFigureOut">
              <a:rPr lang="en-GB" smtClean="0"/>
              <a:t>06/03/2017</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1EA816C1-B5AC-4562-8BFB-06C2FFE4E3B4}" type="slidenum">
              <a:rPr lang="en-GB" smtClean="0"/>
              <a:t>‹#›</a:t>
            </a:fld>
            <a:endParaRPr lang="en-GB" dirty="0"/>
          </a:p>
        </p:txBody>
      </p:sp>
    </p:spTree>
    <p:extLst>
      <p:ext uri="{BB962C8B-B14F-4D97-AF65-F5344CB8AC3E}">
        <p14:creationId xmlns:p14="http://schemas.microsoft.com/office/powerpoint/2010/main" val="437704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1E8AEF9-55CA-46A8-B87E-579DC20DED4B}" type="datetimeFigureOut">
              <a:rPr lang="en-GB" smtClean="0"/>
              <a:t>06/03/2017</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1EA816C1-B5AC-4562-8BFB-06C2FFE4E3B4}" type="slidenum">
              <a:rPr lang="en-GB" smtClean="0"/>
              <a:t>‹#›</a:t>
            </a:fld>
            <a:endParaRPr lang="en-GB" dirty="0"/>
          </a:p>
        </p:txBody>
      </p:sp>
    </p:spTree>
    <p:extLst>
      <p:ext uri="{BB962C8B-B14F-4D97-AF65-F5344CB8AC3E}">
        <p14:creationId xmlns:p14="http://schemas.microsoft.com/office/powerpoint/2010/main" val="1761603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E8AEF9-55CA-46A8-B87E-579DC20DED4B}" type="datetimeFigureOut">
              <a:rPr lang="en-GB" smtClean="0"/>
              <a:t>06/03/2017</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1EA816C1-B5AC-4562-8BFB-06C2FFE4E3B4}" type="slidenum">
              <a:rPr lang="en-GB" smtClean="0"/>
              <a:t>‹#›</a:t>
            </a:fld>
            <a:endParaRPr lang="en-GB" dirty="0"/>
          </a:p>
        </p:txBody>
      </p:sp>
    </p:spTree>
    <p:extLst>
      <p:ext uri="{BB962C8B-B14F-4D97-AF65-F5344CB8AC3E}">
        <p14:creationId xmlns:p14="http://schemas.microsoft.com/office/powerpoint/2010/main" val="224472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1E8AEF9-55CA-46A8-B87E-579DC20DED4B}" type="datetimeFigureOut">
              <a:rPr lang="en-GB" smtClean="0"/>
              <a:t>06/03/2017</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1EA816C1-B5AC-4562-8BFB-06C2FFE4E3B4}" type="slidenum">
              <a:rPr lang="en-GB" smtClean="0"/>
              <a:t>‹#›</a:t>
            </a:fld>
            <a:endParaRPr lang="en-GB" dirty="0"/>
          </a:p>
        </p:txBody>
      </p:sp>
    </p:spTree>
    <p:extLst>
      <p:ext uri="{BB962C8B-B14F-4D97-AF65-F5344CB8AC3E}">
        <p14:creationId xmlns:p14="http://schemas.microsoft.com/office/powerpoint/2010/main" val="3169146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1E8AEF9-55CA-46A8-B87E-579DC20DED4B}" type="datetimeFigureOut">
              <a:rPr lang="en-GB" smtClean="0"/>
              <a:t>06/03/2017</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1EA816C1-B5AC-4562-8BFB-06C2FFE4E3B4}" type="slidenum">
              <a:rPr lang="en-GB" smtClean="0"/>
              <a:t>‹#›</a:t>
            </a:fld>
            <a:endParaRPr lang="en-GB" dirty="0"/>
          </a:p>
        </p:txBody>
      </p:sp>
    </p:spTree>
    <p:extLst>
      <p:ext uri="{BB962C8B-B14F-4D97-AF65-F5344CB8AC3E}">
        <p14:creationId xmlns:p14="http://schemas.microsoft.com/office/powerpoint/2010/main" val="3620663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D1E8AEF9-55CA-46A8-B87E-579DC20DED4B}" type="datetimeFigureOut">
              <a:rPr lang="en-GB" smtClean="0"/>
              <a:t>06/03/2017</a:t>
            </a:fld>
            <a:endParaRPr lang="en-GB"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GB"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1EA816C1-B5AC-4562-8BFB-06C2FFE4E3B4}" type="slidenum">
              <a:rPr lang="en-GB" smtClean="0"/>
              <a:t>‹#›</a:t>
            </a:fld>
            <a:endParaRPr lang="en-GB" dirty="0"/>
          </a:p>
        </p:txBody>
      </p:sp>
    </p:spTree>
    <p:extLst>
      <p:ext uri="{BB962C8B-B14F-4D97-AF65-F5344CB8AC3E}">
        <p14:creationId xmlns:p14="http://schemas.microsoft.com/office/powerpoint/2010/main" val="754639158"/>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yearbook.enerdata.net/world-electricity-production-map-graph-and-data.html#energy-primary-production.htm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video" Target="https://www.youtube.com/embed/Egk_U0TgKY0"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video" Target="https://www.youtube.com/embed/KF6SNxNIV08"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video" Target="https://www.youtube.com/embed/ckoKeeq8VR0"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6941" y="-1362808"/>
            <a:ext cx="9418320" cy="4041648"/>
          </a:xfrm>
        </p:spPr>
        <p:txBody>
          <a:bodyPr>
            <a:normAutofit/>
          </a:bodyPr>
          <a:lstStyle/>
          <a:p>
            <a:r>
              <a:rPr lang="en-GB" sz="8000" dirty="0" smtClean="0"/>
              <a:t>Engineering problem solving</a:t>
            </a:r>
            <a:endParaRPr lang="en-GB" sz="8000" dirty="0"/>
          </a:p>
        </p:txBody>
      </p:sp>
      <p:sp>
        <p:nvSpPr>
          <p:cNvPr id="3" name="Subtitle 2"/>
          <p:cNvSpPr>
            <a:spLocks noGrp="1"/>
          </p:cNvSpPr>
          <p:nvPr>
            <p:ph type="subTitle" idx="1"/>
          </p:nvPr>
        </p:nvSpPr>
        <p:spPr>
          <a:xfrm>
            <a:off x="584864" y="3121269"/>
            <a:ext cx="4117605" cy="1691640"/>
          </a:xfrm>
        </p:spPr>
        <p:txBody>
          <a:bodyPr>
            <a:normAutofit/>
          </a:bodyPr>
          <a:lstStyle/>
          <a:p>
            <a:r>
              <a:rPr lang="en-GB" sz="3600" dirty="0" smtClean="0"/>
              <a:t>ENGG1500</a:t>
            </a:r>
          </a:p>
          <a:p>
            <a:r>
              <a:rPr lang="en-GB" sz="3600" dirty="0" smtClean="0"/>
              <a:t> Week 2</a:t>
            </a:r>
            <a:endParaRPr lang="en-GB" sz="3600" dirty="0"/>
          </a:p>
        </p:txBody>
      </p:sp>
      <p:pic>
        <p:nvPicPr>
          <p:cNvPr id="1026" name="Picture 2" descr="Image result for good will hunting 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2469" y="2678840"/>
            <a:ext cx="7489531" cy="4179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9567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692640" cy="1325562"/>
          </a:xfrm>
        </p:spPr>
        <p:txBody>
          <a:bodyPr/>
          <a:lstStyle/>
          <a:p>
            <a:r>
              <a:rPr lang="en-GB" dirty="0"/>
              <a:t/>
            </a:r>
            <a:br>
              <a:rPr lang="en-GB" dirty="0"/>
            </a:br>
            <a:r>
              <a:rPr lang="en-GB" dirty="0"/>
              <a:t>	How many steps back to take</a:t>
            </a:r>
          </a:p>
        </p:txBody>
      </p:sp>
      <p:sp>
        <p:nvSpPr>
          <p:cNvPr id="3" name="Content Placeholder 2"/>
          <p:cNvSpPr>
            <a:spLocks noGrp="1"/>
          </p:cNvSpPr>
          <p:nvPr>
            <p:ph idx="1"/>
          </p:nvPr>
        </p:nvSpPr>
        <p:spPr/>
        <p:txBody>
          <a:bodyPr>
            <a:noAutofit/>
          </a:bodyPr>
          <a:lstStyle/>
          <a:p>
            <a:r>
              <a:rPr lang="en-GB" sz="2800" dirty="0"/>
              <a:t>Lots of people want to move between Sydney and Melbourne</a:t>
            </a:r>
          </a:p>
          <a:p>
            <a:pPr lvl="1"/>
            <a:r>
              <a:rPr lang="en-GB" sz="2400" dirty="0"/>
              <a:t>Why do people want to move between Sydney and Melbourne?</a:t>
            </a:r>
          </a:p>
          <a:p>
            <a:pPr lvl="1"/>
            <a:endParaRPr lang="en-GB" sz="2400" dirty="0"/>
          </a:p>
          <a:p>
            <a:r>
              <a:rPr lang="en-GB" sz="2800" dirty="0"/>
              <a:t>The combustion of fossil fuels is not sustainable</a:t>
            </a:r>
          </a:p>
          <a:p>
            <a:pPr lvl="1"/>
            <a:r>
              <a:rPr lang="en-GB" sz="2400" dirty="0"/>
              <a:t>What’s really wrong with climate change?</a:t>
            </a:r>
          </a:p>
          <a:p>
            <a:pPr lvl="1"/>
            <a:endParaRPr lang="en-GB" sz="2400" dirty="0"/>
          </a:p>
          <a:p>
            <a:r>
              <a:rPr lang="en-GB" sz="2800" dirty="0"/>
              <a:t>There aren't enough car spaces on campus</a:t>
            </a:r>
          </a:p>
          <a:p>
            <a:pPr lvl="1"/>
            <a:r>
              <a:rPr lang="en-GB" sz="2400" dirty="0"/>
              <a:t>Why can’t you build your own?</a:t>
            </a:r>
          </a:p>
        </p:txBody>
      </p:sp>
    </p:spTree>
    <p:extLst>
      <p:ext uri="{BB962C8B-B14F-4D97-AF65-F5344CB8AC3E}">
        <p14:creationId xmlns:p14="http://schemas.microsoft.com/office/powerpoint/2010/main" val="3698276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692640" cy="1325562"/>
          </a:xfrm>
        </p:spPr>
        <p:txBody>
          <a:bodyPr/>
          <a:lstStyle/>
          <a:p>
            <a:r>
              <a:rPr lang="en-GB" dirty="0"/>
              <a:t/>
            </a:r>
            <a:br>
              <a:rPr lang="en-GB" dirty="0"/>
            </a:br>
            <a:r>
              <a:rPr lang="en-GB" dirty="0"/>
              <a:t>	2. Scoping</a:t>
            </a:r>
          </a:p>
        </p:txBody>
      </p:sp>
      <p:sp>
        <p:nvSpPr>
          <p:cNvPr id="3" name="Content Placeholder 2"/>
          <p:cNvSpPr>
            <a:spLocks noGrp="1"/>
          </p:cNvSpPr>
          <p:nvPr>
            <p:ph idx="1"/>
          </p:nvPr>
        </p:nvSpPr>
        <p:spPr>
          <a:xfrm>
            <a:off x="914400" y="1529862"/>
            <a:ext cx="8942832" cy="4650275"/>
          </a:xfrm>
        </p:spPr>
        <p:txBody>
          <a:bodyPr>
            <a:normAutofit lnSpcReduction="10000"/>
          </a:bodyPr>
          <a:lstStyle/>
          <a:p>
            <a:r>
              <a:rPr lang="en-GB" sz="2000" dirty="0"/>
              <a:t>Defines the solution space</a:t>
            </a:r>
          </a:p>
          <a:p>
            <a:r>
              <a:rPr lang="en-GB" sz="2000" dirty="0"/>
              <a:t>Comes from understanding your problem</a:t>
            </a:r>
          </a:p>
          <a:p>
            <a:r>
              <a:rPr lang="en-GB" sz="2000" dirty="0"/>
              <a:t>Tells you how ‘big’ it is</a:t>
            </a:r>
          </a:p>
          <a:p>
            <a:r>
              <a:rPr lang="en-GB" sz="2000" dirty="0"/>
              <a:t>Consider</a:t>
            </a:r>
          </a:p>
          <a:p>
            <a:pPr lvl="1"/>
            <a:r>
              <a:rPr lang="en-GB" sz="1800" dirty="0"/>
              <a:t>Size</a:t>
            </a:r>
          </a:p>
          <a:p>
            <a:pPr lvl="1"/>
            <a:r>
              <a:rPr lang="en-GB" sz="1800" dirty="0"/>
              <a:t>Capacity</a:t>
            </a:r>
          </a:p>
          <a:p>
            <a:pPr lvl="1"/>
            <a:r>
              <a:rPr lang="en-GB" sz="1800" dirty="0"/>
              <a:t>Cost</a:t>
            </a:r>
          </a:p>
          <a:p>
            <a:pPr lvl="1"/>
            <a:r>
              <a:rPr lang="en-GB" sz="1800" dirty="0"/>
              <a:t>Time</a:t>
            </a:r>
          </a:p>
          <a:p>
            <a:pPr lvl="1"/>
            <a:r>
              <a:rPr lang="en-GB" sz="1800" dirty="0"/>
              <a:t>Usage</a:t>
            </a:r>
          </a:p>
          <a:p>
            <a:pPr lvl="1"/>
            <a:r>
              <a:rPr lang="en-GB" sz="1800" dirty="0"/>
              <a:t>Anything else that is critical to performance</a:t>
            </a:r>
          </a:p>
          <a:p>
            <a:r>
              <a:rPr lang="en-GB" sz="2000" dirty="0"/>
              <a:t>Some times this will be done by your client, sometimes by you</a:t>
            </a:r>
          </a:p>
          <a:p>
            <a:r>
              <a:rPr lang="en-GB" sz="2000" dirty="0"/>
              <a:t>Only apply bounds at this stage</a:t>
            </a:r>
          </a:p>
          <a:p>
            <a:pPr lvl="1"/>
            <a:endParaRPr lang="en-GB" dirty="0"/>
          </a:p>
        </p:txBody>
      </p:sp>
    </p:spTree>
    <p:extLst>
      <p:ext uri="{BB962C8B-B14F-4D97-AF65-F5344CB8AC3E}">
        <p14:creationId xmlns:p14="http://schemas.microsoft.com/office/powerpoint/2010/main" val="3130485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692640" cy="1325562"/>
          </a:xfrm>
        </p:spPr>
        <p:txBody>
          <a:bodyPr/>
          <a:lstStyle/>
          <a:p>
            <a:r>
              <a:rPr lang="en-GB" dirty="0"/>
              <a:t/>
            </a:r>
            <a:br>
              <a:rPr lang="en-GB" dirty="0"/>
            </a:br>
            <a:r>
              <a:rPr lang="en-GB" dirty="0"/>
              <a:t>	Scoping Examples</a:t>
            </a:r>
          </a:p>
        </p:txBody>
      </p:sp>
      <p:sp>
        <p:nvSpPr>
          <p:cNvPr id="3" name="Content Placeholder 2"/>
          <p:cNvSpPr>
            <a:spLocks noGrp="1"/>
          </p:cNvSpPr>
          <p:nvPr>
            <p:ph idx="1"/>
          </p:nvPr>
        </p:nvSpPr>
        <p:spPr>
          <a:xfrm>
            <a:off x="564756" y="1325562"/>
            <a:ext cx="8729768" cy="5051394"/>
          </a:xfrm>
        </p:spPr>
        <p:txBody>
          <a:bodyPr>
            <a:noAutofit/>
          </a:bodyPr>
          <a:lstStyle/>
          <a:p>
            <a:r>
              <a:rPr lang="en-GB" sz="2000" dirty="0"/>
              <a:t>Lots of people want to move between Sydney and Melbourne</a:t>
            </a:r>
          </a:p>
          <a:p>
            <a:pPr lvl="1"/>
            <a:r>
              <a:rPr lang="en-GB" sz="1800" dirty="0"/>
              <a:t>Number of passengers ~ 8 million people per year (&gt;22 000 people per day)</a:t>
            </a:r>
          </a:p>
          <a:p>
            <a:pPr lvl="1"/>
            <a:r>
              <a:rPr lang="en-GB" sz="1800" dirty="0"/>
              <a:t>Distance = 706 km</a:t>
            </a:r>
          </a:p>
          <a:p>
            <a:pPr lvl="1"/>
            <a:endParaRPr lang="en-GB" sz="1800" dirty="0"/>
          </a:p>
          <a:p>
            <a:r>
              <a:rPr lang="en-GB" sz="2000" dirty="0"/>
              <a:t>The combustion of fossil fuels is not sustainable</a:t>
            </a:r>
          </a:p>
          <a:p>
            <a:pPr lvl="1"/>
            <a:r>
              <a:rPr lang="en-GB" sz="1800" dirty="0">
                <a:hlinkClick r:id="rId2"/>
              </a:rPr>
              <a:t>https://yearbook.enerdata.net/world-electricity-production-map-graph-and-data.html#energy-primary-production.html</a:t>
            </a:r>
            <a:r>
              <a:rPr lang="en-GB" sz="1800" dirty="0"/>
              <a:t> </a:t>
            </a:r>
          </a:p>
          <a:p>
            <a:pPr lvl="1"/>
            <a:r>
              <a:rPr lang="en-GB" sz="1800" dirty="0"/>
              <a:t>Average house consumption ~16 kWh/day</a:t>
            </a:r>
          </a:p>
          <a:p>
            <a:r>
              <a:rPr lang="en-GB" sz="2000" dirty="0"/>
              <a:t>You need to get to </a:t>
            </a:r>
            <a:r>
              <a:rPr lang="en-GB" sz="2000" dirty="0" err="1"/>
              <a:t>uni</a:t>
            </a:r>
            <a:endParaRPr lang="en-GB" sz="2000" dirty="0"/>
          </a:p>
          <a:p>
            <a:pPr lvl="1"/>
            <a:r>
              <a:rPr lang="en-GB" sz="1800" dirty="0"/>
              <a:t>Size?</a:t>
            </a:r>
          </a:p>
          <a:p>
            <a:pPr lvl="1"/>
            <a:r>
              <a:rPr lang="en-GB" sz="1800" dirty="0"/>
              <a:t>Capacity?</a:t>
            </a:r>
          </a:p>
          <a:p>
            <a:pPr lvl="1"/>
            <a:r>
              <a:rPr lang="en-GB" sz="1800" dirty="0"/>
              <a:t>Cost?</a:t>
            </a:r>
          </a:p>
          <a:p>
            <a:pPr lvl="1"/>
            <a:r>
              <a:rPr lang="en-GB" sz="1800" dirty="0"/>
              <a:t>Time?</a:t>
            </a:r>
          </a:p>
          <a:p>
            <a:pPr lvl="1"/>
            <a:r>
              <a:rPr lang="en-GB" sz="1800" dirty="0"/>
              <a:t>Usage?</a:t>
            </a:r>
          </a:p>
          <a:p>
            <a:pPr lvl="1"/>
            <a:r>
              <a:rPr lang="en-GB" sz="1800" dirty="0"/>
              <a:t>Anything else that is critical to performance?</a:t>
            </a:r>
          </a:p>
        </p:txBody>
      </p:sp>
    </p:spTree>
    <p:extLst>
      <p:ext uri="{BB962C8B-B14F-4D97-AF65-F5344CB8AC3E}">
        <p14:creationId xmlns:p14="http://schemas.microsoft.com/office/powerpoint/2010/main" val="1748691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692640" cy="1325562"/>
          </a:xfrm>
        </p:spPr>
        <p:txBody>
          <a:bodyPr/>
          <a:lstStyle/>
          <a:p>
            <a:r>
              <a:rPr lang="en-GB" dirty="0"/>
              <a:t/>
            </a:r>
            <a:br>
              <a:rPr lang="en-GB" dirty="0"/>
            </a:br>
            <a:r>
              <a:rPr lang="en-GB" dirty="0"/>
              <a:t>	3. Research</a:t>
            </a:r>
          </a:p>
        </p:txBody>
      </p:sp>
      <p:sp>
        <p:nvSpPr>
          <p:cNvPr id="3" name="Content Placeholder 2"/>
          <p:cNvSpPr>
            <a:spLocks noGrp="1"/>
          </p:cNvSpPr>
          <p:nvPr>
            <p:ph idx="1"/>
          </p:nvPr>
        </p:nvSpPr>
        <p:spPr>
          <a:xfrm>
            <a:off x="707956" y="1582615"/>
            <a:ext cx="9069089" cy="4351337"/>
          </a:xfrm>
        </p:spPr>
        <p:txBody>
          <a:bodyPr>
            <a:normAutofit/>
          </a:bodyPr>
          <a:lstStyle/>
          <a:p>
            <a:r>
              <a:rPr lang="en-GB" sz="2000" dirty="0"/>
              <a:t>Research happens in lots of different ways on drastically different scales</a:t>
            </a:r>
          </a:p>
          <a:p>
            <a:r>
              <a:rPr lang="en-GB" sz="2000" dirty="0"/>
              <a:t>You need to know what’s out there</a:t>
            </a:r>
          </a:p>
          <a:p>
            <a:r>
              <a:rPr lang="en-GB" sz="2000" dirty="0"/>
              <a:t>How/why things work</a:t>
            </a:r>
          </a:p>
          <a:p>
            <a:r>
              <a:rPr lang="en-GB" sz="2000" dirty="0"/>
              <a:t>Don’t reinvent the wheel</a:t>
            </a:r>
          </a:p>
          <a:p>
            <a:endParaRPr lang="en-GB" sz="2000" dirty="0"/>
          </a:p>
          <a:p>
            <a:r>
              <a:rPr lang="en-GB" sz="2400" b="1" dirty="0"/>
              <a:t>You cannot solve a problem you know nothing about!</a:t>
            </a:r>
          </a:p>
        </p:txBody>
      </p:sp>
    </p:spTree>
    <p:extLst>
      <p:ext uri="{BB962C8B-B14F-4D97-AF65-F5344CB8AC3E}">
        <p14:creationId xmlns:p14="http://schemas.microsoft.com/office/powerpoint/2010/main" val="382064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692640" cy="1325562"/>
          </a:xfrm>
        </p:spPr>
        <p:txBody>
          <a:bodyPr/>
          <a:lstStyle/>
          <a:p>
            <a:r>
              <a:rPr lang="en-GB" dirty="0"/>
              <a:t/>
            </a:r>
            <a:br>
              <a:rPr lang="en-GB" dirty="0"/>
            </a:br>
            <a:r>
              <a:rPr lang="en-GB" dirty="0"/>
              <a:t>	Research Example</a:t>
            </a:r>
          </a:p>
        </p:txBody>
      </p:sp>
      <p:sp>
        <p:nvSpPr>
          <p:cNvPr id="3" name="Content Placeholder 2"/>
          <p:cNvSpPr>
            <a:spLocks noGrp="1"/>
          </p:cNvSpPr>
          <p:nvPr>
            <p:ph idx="1"/>
          </p:nvPr>
        </p:nvSpPr>
        <p:spPr>
          <a:xfrm>
            <a:off x="747346" y="1758461"/>
            <a:ext cx="9083509" cy="4351337"/>
          </a:xfrm>
        </p:spPr>
        <p:txBody>
          <a:bodyPr/>
          <a:lstStyle/>
          <a:p>
            <a:r>
              <a:rPr lang="en-GB" sz="2400" dirty="0"/>
              <a:t>Lots of people want to move between Sydney and Melbourne</a:t>
            </a:r>
          </a:p>
          <a:p>
            <a:pPr lvl="1"/>
            <a:r>
              <a:rPr lang="en-GB" sz="2000" dirty="0"/>
              <a:t>Number of passengers ~ 8 million people per year (&gt;22 000 people per day)</a:t>
            </a:r>
          </a:p>
          <a:p>
            <a:pPr lvl="1"/>
            <a:r>
              <a:rPr lang="en-GB" sz="2000" dirty="0"/>
              <a:t>50-100 flights/day</a:t>
            </a:r>
          </a:p>
          <a:p>
            <a:pPr lvl="1"/>
            <a:r>
              <a:rPr lang="en-GB" sz="2000" dirty="0"/>
              <a:t>Distance: 706 km point to point, 855 km drive</a:t>
            </a:r>
          </a:p>
          <a:p>
            <a:pPr lvl="1"/>
            <a:r>
              <a:rPr lang="en-GB" sz="2000" dirty="0"/>
              <a:t>Time: ~1.5 hr flight, 8.5 hr drive, 11.5 hr train</a:t>
            </a:r>
          </a:p>
          <a:p>
            <a:pPr lvl="1"/>
            <a:r>
              <a:rPr lang="en-GB" sz="2000" dirty="0" smtClean="0"/>
              <a:t>Usage Cost</a:t>
            </a:r>
            <a:r>
              <a:rPr lang="en-GB" sz="2000" dirty="0"/>
              <a:t>: $49 – $809 flight, $110 fuel, $91 – $213 train ticket</a:t>
            </a:r>
          </a:p>
          <a:p>
            <a:pPr lvl="1"/>
            <a:endParaRPr lang="en-GB" dirty="0"/>
          </a:p>
          <a:p>
            <a:pPr lvl="1"/>
            <a:endParaRPr lang="en-GB" dirty="0"/>
          </a:p>
          <a:p>
            <a:endParaRPr lang="en-GB" dirty="0"/>
          </a:p>
        </p:txBody>
      </p:sp>
    </p:spTree>
    <p:extLst>
      <p:ext uri="{BB962C8B-B14F-4D97-AF65-F5344CB8AC3E}">
        <p14:creationId xmlns:p14="http://schemas.microsoft.com/office/powerpoint/2010/main" val="696535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692640" cy="1325562"/>
          </a:xfrm>
        </p:spPr>
        <p:txBody>
          <a:bodyPr/>
          <a:lstStyle/>
          <a:p>
            <a:r>
              <a:rPr lang="en-GB" dirty="0"/>
              <a:t/>
            </a:r>
            <a:br>
              <a:rPr lang="en-GB" dirty="0"/>
            </a:br>
            <a:r>
              <a:rPr lang="en-GB" dirty="0"/>
              <a:t>	Research Example</a:t>
            </a:r>
          </a:p>
        </p:txBody>
      </p:sp>
      <p:sp>
        <p:nvSpPr>
          <p:cNvPr id="3" name="Content Placeholder 2"/>
          <p:cNvSpPr>
            <a:spLocks noGrp="1"/>
          </p:cNvSpPr>
          <p:nvPr>
            <p:ph idx="1"/>
          </p:nvPr>
        </p:nvSpPr>
        <p:spPr>
          <a:xfrm>
            <a:off x="725542" y="1670538"/>
            <a:ext cx="8595360" cy="4351337"/>
          </a:xfrm>
        </p:spPr>
        <p:txBody>
          <a:bodyPr/>
          <a:lstStyle/>
          <a:p>
            <a:r>
              <a:rPr lang="en-GB" sz="2400" dirty="0"/>
              <a:t>The combustion of fossil fuels is not sustainable</a:t>
            </a:r>
          </a:p>
          <a:p>
            <a:pPr lvl="1"/>
            <a:r>
              <a:rPr lang="en-GB" sz="2000" dirty="0"/>
              <a:t>Solar irradiance ~ 1 kW/m</a:t>
            </a:r>
            <a:r>
              <a:rPr lang="en-GB" sz="2000" baseline="30000" dirty="0"/>
              <a:t>2</a:t>
            </a:r>
          </a:p>
          <a:p>
            <a:pPr lvl="1"/>
            <a:r>
              <a:rPr lang="en-GB" sz="2000" dirty="0"/>
              <a:t>Efficiency: solar panels are &lt;15%, steam turbines ~ 40%</a:t>
            </a:r>
          </a:p>
          <a:p>
            <a:pPr lvl="1"/>
            <a:r>
              <a:rPr lang="en-GB" sz="2000" dirty="0"/>
              <a:t>Average of 12 hrs sun per day, but it varies through the year</a:t>
            </a:r>
          </a:p>
          <a:p>
            <a:pPr lvl="1"/>
            <a:r>
              <a:rPr lang="en-GB" sz="2000" dirty="0"/>
              <a:t>LCOE: coal ~ $100/MWh, Solar PV ~ $200/MWh</a:t>
            </a:r>
          </a:p>
          <a:p>
            <a:pPr lvl="1"/>
            <a:endParaRPr lang="en-GB" dirty="0"/>
          </a:p>
          <a:p>
            <a:pPr lvl="1"/>
            <a:endParaRPr lang="en-GB" dirty="0"/>
          </a:p>
        </p:txBody>
      </p:sp>
    </p:spTree>
    <p:extLst>
      <p:ext uri="{BB962C8B-B14F-4D97-AF65-F5344CB8AC3E}">
        <p14:creationId xmlns:p14="http://schemas.microsoft.com/office/powerpoint/2010/main" val="43036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692640" cy="1325562"/>
          </a:xfrm>
        </p:spPr>
        <p:txBody>
          <a:bodyPr/>
          <a:lstStyle/>
          <a:p>
            <a:r>
              <a:rPr lang="en-GB" dirty="0"/>
              <a:t>	Research Example</a:t>
            </a:r>
          </a:p>
        </p:txBody>
      </p:sp>
      <p:sp>
        <p:nvSpPr>
          <p:cNvPr id="3" name="Content Placeholder 2"/>
          <p:cNvSpPr>
            <a:spLocks noGrp="1"/>
          </p:cNvSpPr>
          <p:nvPr>
            <p:ph idx="1"/>
          </p:nvPr>
        </p:nvSpPr>
        <p:spPr>
          <a:xfrm>
            <a:off x="716749" y="1529862"/>
            <a:ext cx="8595360" cy="4351337"/>
          </a:xfrm>
        </p:spPr>
        <p:txBody>
          <a:bodyPr/>
          <a:lstStyle/>
          <a:p>
            <a:r>
              <a:rPr lang="en-GB" sz="2400" dirty="0"/>
              <a:t>You need to get to </a:t>
            </a:r>
            <a:r>
              <a:rPr lang="en-GB" sz="2400" dirty="0" err="1"/>
              <a:t>uni</a:t>
            </a:r>
            <a:endParaRPr lang="en-GB" sz="2400" dirty="0"/>
          </a:p>
          <a:p>
            <a:pPr lvl="1"/>
            <a:r>
              <a:rPr lang="en-GB" sz="2000" dirty="0"/>
              <a:t>Size?</a:t>
            </a:r>
          </a:p>
          <a:p>
            <a:pPr lvl="1"/>
            <a:r>
              <a:rPr lang="en-GB" sz="2000" dirty="0"/>
              <a:t>Capacity?</a:t>
            </a:r>
          </a:p>
          <a:p>
            <a:pPr lvl="1"/>
            <a:r>
              <a:rPr lang="en-GB" sz="2000" dirty="0"/>
              <a:t>Cost?</a:t>
            </a:r>
          </a:p>
          <a:p>
            <a:pPr lvl="1"/>
            <a:r>
              <a:rPr lang="en-GB" sz="2000" dirty="0"/>
              <a:t>Time?</a:t>
            </a:r>
          </a:p>
          <a:p>
            <a:pPr lvl="1"/>
            <a:r>
              <a:rPr lang="en-GB" sz="2000" dirty="0"/>
              <a:t>Usage?</a:t>
            </a:r>
          </a:p>
          <a:p>
            <a:pPr lvl="1"/>
            <a:r>
              <a:rPr lang="en-GB" sz="2000" dirty="0"/>
              <a:t>Anything else that is critical to performance?</a:t>
            </a:r>
          </a:p>
          <a:p>
            <a:endParaRPr lang="en-GB" dirty="0"/>
          </a:p>
        </p:txBody>
      </p:sp>
    </p:spTree>
    <p:extLst>
      <p:ext uri="{BB962C8B-B14F-4D97-AF65-F5344CB8AC3E}">
        <p14:creationId xmlns:p14="http://schemas.microsoft.com/office/powerpoint/2010/main" val="132722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692640" cy="1325562"/>
          </a:xfrm>
        </p:spPr>
        <p:txBody>
          <a:bodyPr/>
          <a:lstStyle/>
          <a:p>
            <a:r>
              <a:rPr lang="en-GB" dirty="0"/>
              <a:t/>
            </a:r>
            <a:br>
              <a:rPr lang="en-GB" dirty="0"/>
            </a:br>
            <a:r>
              <a:rPr lang="en-GB" dirty="0"/>
              <a:t>	Research and Scoping </a:t>
            </a:r>
          </a:p>
        </p:txBody>
      </p:sp>
      <p:sp>
        <p:nvSpPr>
          <p:cNvPr id="3" name="Content Placeholder 2"/>
          <p:cNvSpPr>
            <a:spLocks noGrp="1"/>
          </p:cNvSpPr>
          <p:nvPr>
            <p:ph idx="1"/>
          </p:nvPr>
        </p:nvSpPr>
        <p:spPr/>
        <p:txBody>
          <a:bodyPr/>
          <a:lstStyle/>
          <a:p>
            <a:r>
              <a:rPr lang="en-GB" sz="2400" dirty="0"/>
              <a:t>Go hand in hand</a:t>
            </a:r>
          </a:p>
          <a:p>
            <a:r>
              <a:rPr lang="en-GB" sz="2400" dirty="0"/>
              <a:t>If you set your own scope you may redefine it as you do more research</a:t>
            </a:r>
          </a:p>
          <a:p>
            <a:r>
              <a:rPr lang="en-GB" sz="2400" dirty="0"/>
              <a:t>If you wish to set a scope for someone else research will come first</a:t>
            </a:r>
          </a:p>
          <a:p>
            <a:endParaRPr lang="en-GB" sz="2400" dirty="0"/>
          </a:p>
          <a:p>
            <a:r>
              <a:rPr lang="en-GB" sz="2400" dirty="0"/>
              <a:t>Now we have defined our solution space</a:t>
            </a:r>
          </a:p>
          <a:p>
            <a:r>
              <a:rPr lang="en-GB" sz="2400" dirty="0"/>
              <a:t>We have facts not opinions</a:t>
            </a:r>
          </a:p>
          <a:p>
            <a:endParaRPr lang="en-GB" dirty="0"/>
          </a:p>
        </p:txBody>
      </p:sp>
    </p:spTree>
    <p:extLst>
      <p:ext uri="{BB962C8B-B14F-4D97-AF65-F5344CB8AC3E}">
        <p14:creationId xmlns:p14="http://schemas.microsoft.com/office/powerpoint/2010/main" val="1620595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692640" cy="1325562"/>
          </a:xfrm>
        </p:spPr>
        <p:txBody>
          <a:bodyPr/>
          <a:lstStyle/>
          <a:p>
            <a:r>
              <a:rPr lang="en-GB" dirty="0"/>
              <a:t/>
            </a:r>
            <a:br>
              <a:rPr lang="en-GB" dirty="0"/>
            </a:br>
            <a:r>
              <a:rPr lang="en-GB" dirty="0"/>
              <a:t>	Research traps</a:t>
            </a:r>
          </a:p>
        </p:txBody>
      </p:sp>
      <p:sp>
        <p:nvSpPr>
          <p:cNvPr id="3" name="Content Placeholder 2"/>
          <p:cNvSpPr>
            <a:spLocks noGrp="1"/>
          </p:cNvSpPr>
          <p:nvPr>
            <p:ph idx="1"/>
          </p:nvPr>
        </p:nvSpPr>
        <p:spPr>
          <a:xfrm>
            <a:off x="892596" y="1556239"/>
            <a:ext cx="8595360" cy="4351337"/>
          </a:xfrm>
        </p:spPr>
        <p:txBody>
          <a:bodyPr/>
          <a:lstStyle/>
          <a:p>
            <a:r>
              <a:rPr lang="en-GB" sz="2400" dirty="0"/>
              <a:t>Don’t go chasing a rabbit down a hole</a:t>
            </a:r>
          </a:p>
          <a:p>
            <a:r>
              <a:rPr lang="en-GB" sz="2400" dirty="0"/>
              <a:t>Complex concepts will take a long time to research </a:t>
            </a:r>
          </a:p>
          <a:p>
            <a:r>
              <a:rPr lang="en-GB" sz="2400" dirty="0"/>
              <a:t>Be careful to get multiple sources of data</a:t>
            </a:r>
          </a:p>
          <a:p>
            <a:endParaRPr lang="en-GB" dirty="0"/>
          </a:p>
        </p:txBody>
      </p:sp>
      <p:grpSp>
        <p:nvGrpSpPr>
          <p:cNvPr id="4" name="Group 3"/>
          <p:cNvGrpSpPr/>
          <p:nvPr/>
        </p:nvGrpSpPr>
        <p:grpSpPr>
          <a:xfrm>
            <a:off x="0" y="3477362"/>
            <a:ext cx="11292397" cy="3398863"/>
            <a:chOff x="0" y="3477362"/>
            <a:chExt cx="11292397" cy="3398863"/>
          </a:xfrm>
        </p:grpSpPr>
        <p:pic>
          <p:nvPicPr>
            <p:cNvPr id="5" name="Picture 2" descr="Image result for world electricity produ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77362"/>
              <a:ext cx="5637320" cy="33988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Image result for world electricity produ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7320" y="3478678"/>
              <a:ext cx="5655077" cy="339754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2184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692640" cy="1325562"/>
          </a:xfrm>
        </p:spPr>
        <p:txBody>
          <a:bodyPr/>
          <a:lstStyle/>
          <a:p>
            <a:r>
              <a:rPr lang="en-GB" dirty="0"/>
              <a:t/>
            </a:r>
            <a:br>
              <a:rPr lang="en-GB" dirty="0"/>
            </a:br>
            <a:r>
              <a:rPr lang="en-GB" dirty="0"/>
              <a:t>	The Engineering Method</a:t>
            </a:r>
          </a:p>
        </p:txBody>
      </p:sp>
      <p:sp>
        <p:nvSpPr>
          <p:cNvPr id="3" name="Content Placeholder 2"/>
          <p:cNvSpPr>
            <a:spLocks noGrp="1"/>
          </p:cNvSpPr>
          <p:nvPr>
            <p:ph idx="1"/>
          </p:nvPr>
        </p:nvSpPr>
        <p:spPr/>
        <p:txBody>
          <a:bodyPr>
            <a:noAutofit/>
          </a:bodyPr>
          <a:lstStyle/>
          <a:p>
            <a:pPr marL="342900" indent="-342900">
              <a:buFont typeface="+mj-lt"/>
              <a:buAutoNum type="arabicPeriod"/>
            </a:pPr>
            <a:r>
              <a:rPr lang="en-GB" sz="2000" dirty="0"/>
              <a:t>Problem identification</a:t>
            </a:r>
          </a:p>
          <a:p>
            <a:pPr marL="342900" indent="-342900">
              <a:buFont typeface="+mj-lt"/>
              <a:buAutoNum type="arabicPeriod"/>
            </a:pPr>
            <a:r>
              <a:rPr lang="en-GB" sz="2000" dirty="0"/>
              <a:t>Scoping the problem</a:t>
            </a:r>
          </a:p>
          <a:p>
            <a:pPr marL="342900" indent="-342900">
              <a:buFont typeface="+mj-lt"/>
              <a:buAutoNum type="arabicPeriod"/>
            </a:pPr>
            <a:r>
              <a:rPr lang="en-GB" sz="2000" dirty="0"/>
              <a:t>Research</a:t>
            </a:r>
            <a:br>
              <a:rPr lang="en-GB" sz="2000" dirty="0"/>
            </a:br>
            <a:r>
              <a:rPr lang="en-GB" sz="2000" dirty="0"/>
              <a:t/>
            </a:r>
            <a:br>
              <a:rPr lang="en-GB" sz="2000" dirty="0"/>
            </a:br>
            <a:r>
              <a:rPr lang="en-GB" sz="2400" u="sng" dirty="0"/>
              <a:t>This is where you should be at week 3 – 4 </a:t>
            </a:r>
            <a:endParaRPr lang="en-GB" sz="2000" u="sng" dirty="0"/>
          </a:p>
          <a:p>
            <a:pPr marL="342900" indent="-342900">
              <a:buFont typeface="+mj-lt"/>
              <a:buAutoNum type="arabicPeriod"/>
            </a:pPr>
            <a:r>
              <a:rPr lang="en-GB" sz="2000" dirty="0">
                <a:solidFill>
                  <a:schemeClr val="bg1">
                    <a:lumMod val="65000"/>
                  </a:schemeClr>
                </a:solidFill>
              </a:rPr>
              <a:t>Potential solutions</a:t>
            </a:r>
          </a:p>
          <a:p>
            <a:pPr marL="342900" indent="-342900">
              <a:buFont typeface="+mj-lt"/>
              <a:buAutoNum type="arabicPeriod"/>
            </a:pPr>
            <a:r>
              <a:rPr lang="en-GB" sz="2000" dirty="0">
                <a:solidFill>
                  <a:schemeClr val="bg1">
                    <a:lumMod val="65000"/>
                  </a:schemeClr>
                </a:solidFill>
              </a:rPr>
              <a:t>Detailed design</a:t>
            </a:r>
          </a:p>
          <a:p>
            <a:pPr marL="342900" indent="-342900">
              <a:buFont typeface="+mj-lt"/>
              <a:buAutoNum type="arabicPeriod"/>
            </a:pPr>
            <a:r>
              <a:rPr lang="en-GB" sz="2000" dirty="0">
                <a:solidFill>
                  <a:schemeClr val="bg1">
                    <a:lumMod val="65000"/>
                  </a:schemeClr>
                </a:solidFill>
              </a:rPr>
              <a:t>Construction</a:t>
            </a:r>
          </a:p>
          <a:p>
            <a:pPr marL="342900" indent="-342900">
              <a:buFont typeface="+mj-lt"/>
              <a:buAutoNum type="arabicPeriod"/>
            </a:pPr>
            <a:r>
              <a:rPr lang="en-GB" sz="2000" dirty="0">
                <a:solidFill>
                  <a:schemeClr val="bg1">
                    <a:lumMod val="65000"/>
                  </a:schemeClr>
                </a:solidFill>
              </a:rPr>
              <a:t>Delivery</a:t>
            </a:r>
          </a:p>
          <a:p>
            <a:pPr marL="342900" indent="-342900">
              <a:buFont typeface="+mj-lt"/>
              <a:buAutoNum type="arabicPeriod"/>
            </a:pPr>
            <a:r>
              <a:rPr lang="en-GB" sz="2000" dirty="0">
                <a:solidFill>
                  <a:schemeClr val="bg1">
                    <a:lumMod val="65000"/>
                  </a:schemeClr>
                </a:solidFill>
              </a:rPr>
              <a:t>Evaluation</a:t>
            </a:r>
          </a:p>
        </p:txBody>
      </p:sp>
    </p:spTree>
    <p:extLst>
      <p:ext uri="{BB962C8B-B14F-4D97-AF65-F5344CB8AC3E}">
        <p14:creationId xmlns:p14="http://schemas.microsoft.com/office/powerpoint/2010/main" val="18351291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692640" cy="1325562"/>
          </a:xfrm>
        </p:spPr>
        <p:txBody>
          <a:bodyPr/>
          <a:lstStyle/>
          <a:p>
            <a:r>
              <a:rPr lang="en-GB" dirty="0"/>
              <a:t/>
            </a:r>
            <a:br>
              <a:rPr lang="en-GB" dirty="0"/>
            </a:br>
            <a:r>
              <a:rPr lang="en-GB" dirty="0"/>
              <a:t>	Engineering problem solving</a:t>
            </a:r>
          </a:p>
        </p:txBody>
      </p:sp>
      <p:sp>
        <p:nvSpPr>
          <p:cNvPr id="3" name="Content Placeholder 2"/>
          <p:cNvSpPr>
            <a:spLocks noGrp="1"/>
          </p:cNvSpPr>
          <p:nvPr>
            <p:ph idx="1"/>
          </p:nvPr>
        </p:nvSpPr>
        <p:spPr>
          <a:xfrm>
            <a:off x="838200" y="1577050"/>
            <a:ext cx="10515600" cy="4351338"/>
          </a:xfrm>
        </p:spPr>
        <p:txBody>
          <a:bodyPr/>
          <a:lstStyle/>
          <a:p>
            <a:pPr marL="0" indent="0">
              <a:buNone/>
            </a:pPr>
            <a:r>
              <a:rPr lang="en-GB" sz="2400" dirty="0"/>
              <a:t>The Sydney – Melbourne airway is the 4</a:t>
            </a:r>
            <a:r>
              <a:rPr lang="en-GB" sz="2400" baseline="30000" dirty="0"/>
              <a:t>th</a:t>
            </a:r>
            <a:r>
              <a:rPr lang="en-GB" sz="2400" dirty="0"/>
              <a:t> busiest in the world!</a:t>
            </a:r>
          </a:p>
          <a:p>
            <a:pPr marL="0" indent="0">
              <a:buNone/>
            </a:pPr>
            <a:endParaRPr lang="en-GB" dirty="0"/>
          </a:p>
          <a:p>
            <a:endParaRPr lang="en-GB" dirty="0"/>
          </a:p>
        </p:txBody>
      </p:sp>
      <p:pic>
        <p:nvPicPr>
          <p:cNvPr id="4" name="Picture 3"/>
          <p:cNvPicPr>
            <a:picLocks noChangeAspect="1"/>
          </p:cNvPicPr>
          <p:nvPr/>
        </p:nvPicPr>
        <p:blipFill>
          <a:blip r:embed="rId2"/>
          <a:stretch>
            <a:fillRect/>
          </a:stretch>
        </p:blipFill>
        <p:spPr>
          <a:xfrm>
            <a:off x="0" y="2192682"/>
            <a:ext cx="11312023" cy="3622192"/>
          </a:xfrm>
          <a:prstGeom prst="rect">
            <a:avLst/>
          </a:prstGeom>
        </p:spPr>
      </p:pic>
      <p:sp>
        <p:nvSpPr>
          <p:cNvPr id="5" name="TextBox 4"/>
          <p:cNvSpPr txBox="1"/>
          <p:nvPr/>
        </p:nvSpPr>
        <p:spPr>
          <a:xfrm>
            <a:off x="1873189" y="5962003"/>
            <a:ext cx="7711798" cy="584775"/>
          </a:xfrm>
          <a:prstGeom prst="rect">
            <a:avLst/>
          </a:prstGeom>
          <a:noFill/>
        </p:spPr>
        <p:txBody>
          <a:bodyPr wrap="square" rtlCol="0">
            <a:spAutoFit/>
          </a:bodyPr>
          <a:lstStyle/>
          <a:p>
            <a:pPr algn="ctr"/>
            <a:r>
              <a:rPr lang="en-GB" sz="3200" dirty="0"/>
              <a:t>We need to build a second airport</a:t>
            </a:r>
          </a:p>
        </p:txBody>
      </p:sp>
    </p:spTree>
    <p:extLst>
      <p:ext uri="{BB962C8B-B14F-4D97-AF65-F5344CB8AC3E}">
        <p14:creationId xmlns:p14="http://schemas.microsoft.com/office/powerpoint/2010/main" val="3676428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692640" cy="1325562"/>
          </a:xfrm>
        </p:spPr>
        <p:txBody>
          <a:bodyPr/>
          <a:lstStyle/>
          <a:p>
            <a:r>
              <a:rPr lang="en-GB" dirty="0"/>
              <a:t/>
            </a:r>
            <a:br>
              <a:rPr lang="en-GB" dirty="0"/>
            </a:br>
            <a:r>
              <a:rPr lang="en-GB" dirty="0"/>
              <a:t>	Potential Approaches</a:t>
            </a:r>
          </a:p>
        </p:txBody>
      </p:sp>
      <p:sp>
        <p:nvSpPr>
          <p:cNvPr id="3" name="Content Placeholder 2"/>
          <p:cNvSpPr>
            <a:spLocks noGrp="1"/>
          </p:cNvSpPr>
          <p:nvPr>
            <p:ph idx="1"/>
          </p:nvPr>
        </p:nvSpPr>
        <p:spPr>
          <a:xfrm>
            <a:off x="835269" y="1828801"/>
            <a:ext cx="9021963" cy="4676652"/>
          </a:xfrm>
        </p:spPr>
        <p:txBody>
          <a:bodyPr>
            <a:normAutofit/>
          </a:bodyPr>
          <a:lstStyle/>
          <a:p>
            <a:r>
              <a:rPr lang="en-GB" sz="2400" dirty="0"/>
              <a:t>Ways in which the problem could be solved, not means of doing so</a:t>
            </a:r>
          </a:p>
          <a:p>
            <a:r>
              <a:rPr lang="en-GB" sz="2400" dirty="0"/>
              <a:t>We jumped the gun with out other examples!</a:t>
            </a:r>
          </a:p>
          <a:p>
            <a:endParaRPr lang="en-GB" sz="2400" dirty="0"/>
          </a:p>
          <a:p>
            <a:pPr marL="0" indent="0">
              <a:buNone/>
            </a:pPr>
            <a:r>
              <a:rPr lang="en-GB" sz="2400" dirty="0"/>
              <a:t>People can get between Sydney and Melbourne by: </a:t>
            </a:r>
          </a:p>
          <a:p>
            <a:pPr lvl="1"/>
            <a:r>
              <a:rPr lang="en-GB" sz="2000" dirty="0"/>
              <a:t>Terrestrial transport</a:t>
            </a:r>
          </a:p>
          <a:p>
            <a:pPr lvl="1"/>
            <a:r>
              <a:rPr lang="en-GB" sz="2000" dirty="0"/>
              <a:t>Aerodynamic flight</a:t>
            </a:r>
          </a:p>
          <a:p>
            <a:pPr lvl="1"/>
            <a:r>
              <a:rPr lang="en-GB" sz="2000" dirty="0"/>
              <a:t>Spaceflight</a:t>
            </a:r>
          </a:p>
          <a:p>
            <a:pPr lvl="1"/>
            <a:r>
              <a:rPr lang="en-GB" sz="2000" dirty="0"/>
              <a:t>Convey</a:t>
            </a:r>
          </a:p>
          <a:p>
            <a:pPr lvl="1"/>
            <a:r>
              <a:rPr lang="en-GB" sz="2000" dirty="0"/>
              <a:t>Virtually </a:t>
            </a:r>
          </a:p>
          <a:p>
            <a:pPr lvl="1"/>
            <a:r>
              <a:rPr lang="en-GB" sz="2000" dirty="0"/>
              <a:t>Teleportation</a:t>
            </a:r>
          </a:p>
          <a:p>
            <a:pPr lvl="1"/>
            <a:endParaRPr lang="en-GB" dirty="0"/>
          </a:p>
          <a:p>
            <a:pPr lvl="1"/>
            <a:endParaRPr lang="en-GB" dirty="0"/>
          </a:p>
        </p:txBody>
      </p:sp>
    </p:spTree>
    <p:extLst>
      <p:ext uri="{BB962C8B-B14F-4D97-AF65-F5344CB8AC3E}">
        <p14:creationId xmlns:p14="http://schemas.microsoft.com/office/powerpoint/2010/main" val="2975439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785576"/>
            <a:ext cx="10515600" cy="5715324"/>
          </a:xfrm>
        </p:spPr>
        <p:txBody>
          <a:bodyPr/>
          <a:lstStyle/>
          <a:p>
            <a:pPr marL="0" indent="0">
              <a:buNone/>
            </a:pPr>
            <a:r>
              <a:rPr lang="en-GB" sz="2400" u="sng" dirty="0"/>
              <a:t>Terrestrial </a:t>
            </a:r>
            <a:r>
              <a:rPr lang="en-GB" sz="2400" u="sng" dirty="0" smtClean="0"/>
              <a:t>transport</a:t>
            </a:r>
            <a:endParaRPr lang="en-GB" sz="2400" u="sng" dirty="0"/>
          </a:p>
          <a:p>
            <a:pPr lvl="1"/>
            <a:r>
              <a:rPr lang="en-GB" sz="1800" dirty="0"/>
              <a:t>Foot</a:t>
            </a:r>
          </a:p>
          <a:p>
            <a:pPr lvl="1"/>
            <a:r>
              <a:rPr lang="en-GB" sz="1800" dirty="0"/>
              <a:t>Ride</a:t>
            </a:r>
          </a:p>
          <a:p>
            <a:pPr lvl="1"/>
            <a:r>
              <a:rPr lang="en-GB" sz="1800" dirty="0"/>
              <a:t>Drive</a:t>
            </a:r>
          </a:p>
          <a:p>
            <a:pPr lvl="1"/>
            <a:r>
              <a:rPr lang="en-GB" sz="1800" dirty="0"/>
              <a:t>Train</a:t>
            </a:r>
          </a:p>
          <a:p>
            <a:pPr lvl="1"/>
            <a:r>
              <a:rPr lang="en-GB" sz="1800" dirty="0"/>
              <a:t>Etc.</a:t>
            </a:r>
          </a:p>
          <a:p>
            <a:endParaRPr lang="en-GB" dirty="0"/>
          </a:p>
        </p:txBody>
      </p:sp>
      <p:pic>
        <p:nvPicPr>
          <p:cNvPr id="4" name="Picture 3"/>
          <p:cNvPicPr>
            <a:picLocks noChangeAspect="1"/>
          </p:cNvPicPr>
          <p:nvPr/>
        </p:nvPicPr>
        <p:blipFill rotWithShape="1">
          <a:blip r:embed="rId2"/>
          <a:srcRect r="14886"/>
          <a:stretch/>
        </p:blipFill>
        <p:spPr>
          <a:xfrm>
            <a:off x="3138854" y="1786024"/>
            <a:ext cx="8141404" cy="4682488"/>
          </a:xfrm>
          <a:prstGeom prst="rect">
            <a:avLst/>
          </a:prstGeom>
        </p:spPr>
      </p:pic>
      <p:pic>
        <p:nvPicPr>
          <p:cNvPr id="1028" name="Picture 4" descr="Image result for ride efficient bik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6777" y="1756541"/>
            <a:ext cx="8053482" cy="4960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1459" y="1586654"/>
            <a:ext cx="7919251" cy="494953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bullet trai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1459" y="1798147"/>
            <a:ext cx="7931437" cy="437881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0" y="-20748"/>
            <a:ext cx="10032023" cy="1261884"/>
          </a:xfrm>
          <a:prstGeom prst="rect">
            <a:avLst/>
          </a:prstGeom>
          <a:noFill/>
        </p:spPr>
        <p:txBody>
          <a:bodyPr wrap="square" rtlCol="0">
            <a:spAutoFit/>
          </a:bodyPr>
          <a:lstStyle/>
          <a:p>
            <a:endParaRPr lang="en-GB" sz="3200" dirty="0"/>
          </a:p>
          <a:p>
            <a:r>
              <a:rPr lang="en-GB" sz="3200" dirty="0"/>
              <a:t>	</a:t>
            </a:r>
            <a:r>
              <a:rPr lang="en-GB" sz="4400" dirty="0"/>
              <a:t>Embodiment of Approaches</a:t>
            </a:r>
            <a:endParaRPr lang="en-GB" sz="3200" dirty="0"/>
          </a:p>
        </p:txBody>
      </p:sp>
    </p:spTree>
    <p:extLst>
      <p:ext uri="{BB962C8B-B14F-4D97-AF65-F5344CB8AC3E}">
        <p14:creationId xmlns:p14="http://schemas.microsoft.com/office/powerpoint/2010/main" val="340052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4"/>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028"/>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030"/>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491" y="1578772"/>
            <a:ext cx="10515600" cy="5715324"/>
          </a:xfrm>
        </p:spPr>
        <p:txBody>
          <a:bodyPr/>
          <a:lstStyle/>
          <a:p>
            <a:pPr marL="0" indent="0">
              <a:buNone/>
            </a:pPr>
            <a:r>
              <a:rPr lang="en-GB" sz="2400" u="sng" dirty="0" smtClean="0"/>
              <a:t>Aerodynamic Flight</a:t>
            </a:r>
          </a:p>
          <a:p>
            <a:r>
              <a:rPr lang="en-GB" sz="2000" dirty="0" smtClean="0"/>
              <a:t>Plane</a:t>
            </a:r>
          </a:p>
          <a:p>
            <a:r>
              <a:rPr lang="en-GB" sz="2000" dirty="0" smtClean="0"/>
              <a:t>Helicopter</a:t>
            </a:r>
            <a:endParaRPr lang="en-GB" sz="2000" dirty="0"/>
          </a:p>
          <a:p>
            <a:r>
              <a:rPr lang="en-GB" sz="2000" dirty="0"/>
              <a:t>Drone</a:t>
            </a:r>
          </a:p>
          <a:p>
            <a:endParaRPr lang="en-GB" dirty="0"/>
          </a:p>
        </p:txBody>
      </p:sp>
      <p:sp>
        <p:nvSpPr>
          <p:cNvPr id="2" name="TextBox 1"/>
          <p:cNvSpPr txBox="1"/>
          <p:nvPr/>
        </p:nvSpPr>
        <p:spPr>
          <a:xfrm>
            <a:off x="0" y="-28885"/>
            <a:ext cx="9056077" cy="1261884"/>
          </a:xfrm>
          <a:prstGeom prst="rect">
            <a:avLst/>
          </a:prstGeom>
          <a:noFill/>
        </p:spPr>
        <p:txBody>
          <a:bodyPr wrap="square" rtlCol="0">
            <a:spAutoFit/>
          </a:bodyPr>
          <a:lstStyle/>
          <a:p>
            <a:endParaRPr lang="en-GB" sz="3200" dirty="0"/>
          </a:p>
          <a:p>
            <a:r>
              <a:rPr lang="en-GB" sz="3200" dirty="0"/>
              <a:t>	</a:t>
            </a:r>
            <a:r>
              <a:rPr lang="en-GB" sz="4400" dirty="0"/>
              <a:t>Embodiment of Approaches </a:t>
            </a:r>
            <a:endParaRPr lang="en-GB" sz="3200" dirty="0"/>
          </a:p>
        </p:txBody>
      </p:sp>
      <p:pic>
        <p:nvPicPr>
          <p:cNvPr id="5122" name="Picture 2" descr="Image result for qantas pla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5558" y="1347424"/>
            <a:ext cx="7435396" cy="557654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helicopter apache"/>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3399631" y="1337989"/>
            <a:ext cx="7891323" cy="524033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personal dro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3683" y="1456706"/>
            <a:ext cx="8127271" cy="5429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113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5122"/>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5124"/>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0785" y="1918680"/>
            <a:ext cx="10515600" cy="5715324"/>
          </a:xfrm>
        </p:spPr>
        <p:txBody>
          <a:bodyPr/>
          <a:lstStyle/>
          <a:p>
            <a:pPr marL="0" indent="0">
              <a:buNone/>
            </a:pPr>
            <a:r>
              <a:rPr lang="en-GB" sz="2400" u="sng" dirty="0" smtClean="0"/>
              <a:t>Spaceflight</a:t>
            </a:r>
          </a:p>
          <a:p>
            <a:r>
              <a:rPr lang="en-GB" sz="2000" dirty="0" smtClean="0"/>
              <a:t>Sydney to Melbourne &gt;700 km</a:t>
            </a:r>
          </a:p>
          <a:p>
            <a:r>
              <a:rPr lang="en-GB" sz="2000" dirty="0" smtClean="0"/>
              <a:t>Karman line is 100 km above earth</a:t>
            </a:r>
          </a:p>
          <a:p>
            <a:r>
              <a:rPr lang="en-GB" sz="2000" dirty="0" smtClean="0"/>
              <a:t>V2 rocket in 1944 </a:t>
            </a:r>
          </a:p>
          <a:p>
            <a:r>
              <a:rPr lang="en-GB" sz="2000" dirty="0" smtClean="0"/>
              <a:t>88 km flight altitude</a:t>
            </a:r>
          </a:p>
          <a:p>
            <a:r>
              <a:rPr lang="en-GB" sz="2000" dirty="0" smtClean="0"/>
              <a:t>206 km ceiling </a:t>
            </a:r>
          </a:p>
          <a:p>
            <a:r>
              <a:rPr lang="en-GB" sz="2000" dirty="0" smtClean="0"/>
              <a:t>320 km range</a:t>
            </a:r>
          </a:p>
          <a:p>
            <a:r>
              <a:rPr lang="en-GB" sz="2000" dirty="0" smtClean="0"/>
              <a:t>1000 kg payload</a:t>
            </a:r>
          </a:p>
          <a:p>
            <a:endParaRPr lang="en-GB" dirty="0"/>
          </a:p>
        </p:txBody>
      </p:sp>
      <p:pic>
        <p:nvPicPr>
          <p:cNvPr id="4098" name="Picture 2" descr="Image result for V2 rock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0802" y="1446550"/>
            <a:ext cx="3685963" cy="54114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 y="0"/>
            <a:ext cx="10520127" cy="1446550"/>
          </a:xfrm>
          <a:prstGeom prst="rect">
            <a:avLst/>
          </a:prstGeom>
          <a:noFill/>
        </p:spPr>
        <p:txBody>
          <a:bodyPr wrap="square" rtlCol="0">
            <a:spAutoFit/>
          </a:bodyPr>
          <a:lstStyle/>
          <a:p>
            <a:endParaRPr lang="en-GB" sz="4400" dirty="0"/>
          </a:p>
          <a:p>
            <a:r>
              <a:rPr lang="en-GB" sz="4400" dirty="0"/>
              <a:t>	Embodiment of Approaches</a:t>
            </a:r>
          </a:p>
        </p:txBody>
      </p:sp>
    </p:spTree>
    <p:extLst>
      <p:ext uri="{BB962C8B-B14F-4D97-AF65-F5344CB8AC3E}">
        <p14:creationId xmlns:p14="http://schemas.microsoft.com/office/powerpoint/2010/main" val="1384665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9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8495" y="1719016"/>
            <a:ext cx="10515600" cy="5715324"/>
          </a:xfrm>
        </p:spPr>
        <p:txBody>
          <a:bodyPr/>
          <a:lstStyle/>
          <a:p>
            <a:pPr marL="0" indent="0">
              <a:buNone/>
            </a:pPr>
            <a:r>
              <a:rPr lang="en-GB" sz="2400" u="sng" dirty="0"/>
              <a:t>Convey</a:t>
            </a:r>
          </a:p>
          <a:p>
            <a:r>
              <a:rPr lang="en-GB" sz="2000" dirty="0"/>
              <a:t>Belts</a:t>
            </a:r>
          </a:p>
          <a:p>
            <a:pPr marL="0" indent="0">
              <a:buNone/>
            </a:pPr>
            <a:r>
              <a:rPr lang="en-GB" dirty="0"/>
              <a:t> </a:t>
            </a:r>
          </a:p>
          <a:p>
            <a:endParaRPr lang="en-GB" dirty="0"/>
          </a:p>
        </p:txBody>
      </p:sp>
      <p:pic>
        <p:nvPicPr>
          <p:cNvPr id="5" name="Egk_U0TgKY0"/>
          <p:cNvPicPr>
            <a:picLocks noRot="1" noChangeAspect="1"/>
          </p:cNvPicPr>
          <p:nvPr>
            <a:videoFile r:link="rId1"/>
          </p:nvPr>
        </p:nvPicPr>
        <p:blipFill>
          <a:blip r:embed="rId3"/>
          <a:stretch>
            <a:fillRect/>
          </a:stretch>
        </p:blipFill>
        <p:spPr>
          <a:xfrm>
            <a:off x="2562508" y="1959297"/>
            <a:ext cx="8724900" cy="4907756"/>
          </a:xfrm>
          <a:prstGeom prst="rect">
            <a:avLst/>
          </a:prstGeom>
        </p:spPr>
      </p:pic>
      <p:sp>
        <p:nvSpPr>
          <p:cNvPr id="7" name="TextBox 6"/>
          <p:cNvSpPr txBox="1"/>
          <p:nvPr/>
        </p:nvSpPr>
        <p:spPr>
          <a:xfrm>
            <a:off x="0" y="0"/>
            <a:ext cx="10520127" cy="1446550"/>
          </a:xfrm>
          <a:prstGeom prst="rect">
            <a:avLst/>
          </a:prstGeom>
          <a:noFill/>
        </p:spPr>
        <p:txBody>
          <a:bodyPr wrap="square" rtlCol="0">
            <a:spAutoFit/>
          </a:bodyPr>
          <a:lstStyle/>
          <a:p>
            <a:endParaRPr lang="en-GB" sz="4400" dirty="0"/>
          </a:p>
          <a:p>
            <a:r>
              <a:rPr lang="en-GB" sz="4400" dirty="0"/>
              <a:t>	Embodiment of Approaches</a:t>
            </a:r>
          </a:p>
        </p:txBody>
      </p:sp>
    </p:spTree>
    <p:extLst>
      <p:ext uri="{BB962C8B-B14F-4D97-AF65-F5344CB8AC3E}">
        <p14:creationId xmlns:p14="http://schemas.microsoft.com/office/powerpoint/2010/main" val="4160437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3634" y="1801551"/>
            <a:ext cx="10515600" cy="5715324"/>
          </a:xfrm>
        </p:spPr>
        <p:txBody>
          <a:bodyPr/>
          <a:lstStyle/>
          <a:p>
            <a:pPr marL="0" indent="0">
              <a:buNone/>
            </a:pPr>
            <a:r>
              <a:rPr lang="en-GB" sz="2400" u="sng" dirty="0"/>
              <a:t>Convey</a:t>
            </a:r>
          </a:p>
          <a:p>
            <a:r>
              <a:rPr lang="en-GB" sz="2000" dirty="0"/>
              <a:t>Belts</a:t>
            </a:r>
          </a:p>
          <a:p>
            <a:r>
              <a:rPr lang="en-GB" sz="2000" dirty="0"/>
              <a:t>Pneumatic</a:t>
            </a:r>
          </a:p>
          <a:p>
            <a:r>
              <a:rPr lang="en-GB" sz="2000" dirty="0"/>
              <a:t>Hyperloop </a:t>
            </a:r>
          </a:p>
          <a:p>
            <a:endParaRPr lang="en-GB"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6325" y="1604978"/>
            <a:ext cx="8173155" cy="4597400"/>
          </a:xfrm>
          <a:prstGeom prst="rect">
            <a:avLst/>
          </a:prstGeom>
        </p:spPr>
      </p:pic>
      <p:sp>
        <p:nvSpPr>
          <p:cNvPr id="5" name="TextBox 4"/>
          <p:cNvSpPr txBox="1"/>
          <p:nvPr/>
        </p:nvSpPr>
        <p:spPr>
          <a:xfrm>
            <a:off x="0" y="0"/>
            <a:ext cx="10520127" cy="1446550"/>
          </a:xfrm>
          <a:prstGeom prst="rect">
            <a:avLst/>
          </a:prstGeom>
          <a:noFill/>
        </p:spPr>
        <p:txBody>
          <a:bodyPr wrap="square" rtlCol="0">
            <a:spAutoFit/>
          </a:bodyPr>
          <a:lstStyle/>
          <a:p>
            <a:endParaRPr lang="en-GB" sz="4400" dirty="0"/>
          </a:p>
          <a:p>
            <a:r>
              <a:rPr lang="en-GB" sz="4400" dirty="0"/>
              <a:t>	Embodiment of Approaches</a:t>
            </a:r>
          </a:p>
        </p:txBody>
      </p:sp>
    </p:spTree>
    <p:extLst>
      <p:ext uri="{BB962C8B-B14F-4D97-AF65-F5344CB8AC3E}">
        <p14:creationId xmlns:p14="http://schemas.microsoft.com/office/powerpoint/2010/main" val="3623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6056" y="2210540"/>
            <a:ext cx="10515600" cy="5715324"/>
          </a:xfrm>
        </p:spPr>
        <p:txBody>
          <a:bodyPr/>
          <a:lstStyle/>
          <a:p>
            <a:pPr marL="0" indent="0">
              <a:buNone/>
            </a:pPr>
            <a:r>
              <a:rPr lang="en-GB" sz="2400" u="sng" dirty="0"/>
              <a:t>Teleportation</a:t>
            </a:r>
          </a:p>
          <a:p>
            <a:r>
              <a:rPr lang="en-GB" sz="2000" dirty="0"/>
              <a:t>????</a:t>
            </a:r>
          </a:p>
          <a:p>
            <a:endParaRPr lang="en-GB" dirty="0"/>
          </a:p>
        </p:txBody>
      </p:sp>
      <p:sp>
        <p:nvSpPr>
          <p:cNvPr id="4" name="TextBox 3"/>
          <p:cNvSpPr txBox="1"/>
          <p:nvPr/>
        </p:nvSpPr>
        <p:spPr>
          <a:xfrm>
            <a:off x="0" y="0"/>
            <a:ext cx="10520127" cy="1446550"/>
          </a:xfrm>
          <a:prstGeom prst="rect">
            <a:avLst/>
          </a:prstGeom>
          <a:noFill/>
        </p:spPr>
        <p:txBody>
          <a:bodyPr wrap="square" rtlCol="0">
            <a:spAutoFit/>
          </a:bodyPr>
          <a:lstStyle/>
          <a:p>
            <a:endParaRPr lang="en-GB" sz="4400" dirty="0"/>
          </a:p>
          <a:p>
            <a:r>
              <a:rPr lang="en-GB" sz="4400" dirty="0"/>
              <a:t>	Embodiment of Approaches</a:t>
            </a:r>
          </a:p>
        </p:txBody>
      </p:sp>
      <p:pic>
        <p:nvPicPr>
          <p:cNvPr id="6146" name="Picture 2" descr="Image result for port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7876" y="1787740"/>
            <a:ext cx="7853780" cy="4417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12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692640" cy="1325562"/>
          </a:xfrm>
        </p:spPr>
        <p:txBody>
          <a:bodyPr/>
          <a:lstStyle/>
          <a:p>
            <a:r>
              <a:rPr lang="en-GB" dirty="0"/>
              <a:t>	We are creating ideas!</a:t>
            </a:r>
          </a:p>
        </p:txBody>
      </p:sp>
      <p:sp>
        <p:nvSpPr>
          <p:cNvPr id="3" name="Content Placeholder 2"/>
          <p:cNvSpPr>
            <a:spLocks noGrp="1"/>
          </p:cNvSpPr>
          <p:nvPr>
            <p:ph idx="1"/>
          </p:nvPr>
        </p:nvSpPr>
        <p:spPr>
          <a:xfrm>
            <a:off x="967154" y="1556238"/>
            <a:ext cx="8890078" cy="4994031"/>
          </a:xfrm>
        </p:spPr>
        <p:txBody>
          <a:bodyPr>
            <a:noAutofit/>
          </a:bodyPr>
          <a:lstStyle/>
          <a:p>
            <a:r>
              <a:rPr lang="en-GB" sz="2000" dirty="0"/>
              <a:t>Not ruling anything out</a:t>
            </a:r>
          </a:p>
          <a:p>
            <a:r>
              <a:rPr lang="en-GB" sz="2000" dirty="0"/>
              <a:t>Not restrained by anything yet, we simply have a goal we are trying to achieve</a:t>
            </a:r>
          </a:p>
          <a:p>
            <a:r>
              <a:rPr lang="en-GB" sz="2000" dirty="0"/>
              <a:t>Broaden out minds – research can help here</a:t>
            </a:r>
          </a:p>
          <a:p>
            <a:r>
              <a:rPr lang="en-GB" sz="2000" dirty="0"/>
              <a:t>We don’t listen to anyone who says “that cant be done”</a:t>
            </a:r>
          </a:p>
          <a:p>
            <a:r>
              <a:rPr lang="en-GB" sz="2000" dirty="0"/>
              <a:t>Divergent thinking</a:t>
            </a:r>
          </a:p>
          <a:p>
            <a:r>
              <a:rPr lang="en-GB" sz="2000" dirty="0"/>
              <a:t>Consider how to make it worse?</a:t>
            </a:r>
          </a:p>
          <a:p>
            <a:r>
              <a:rPr lang="en-GB" sz="2000" dirty="0"/>
              <a:t>Consider the </a:t>
            </a:r>
            <a:r>
              <a:rPr lang="en-GB" sz="2000" dirty="0" smtClean="0"/>
              <a:t>verbs</a:t>
            </a:r>
          </a:p>
          <a:p>
            <a:pPr lvl="1"/>
            <a:r>
              <a:rPr lang="en-GB" sz="1800" dirty="0" smtClean="0"/>
              <a:t>Add </a:t>
            </a:r>
          </a:p>
          <a:p>
            <a:pPr lvl="1"/>
            <a:r>
              <a:rPr lang="en-GB" sz="1800" dirty="0" smtClean="0"/>
              <a:t>Subtract</a:t>
            </a:r>
          </a:p>
          <a:p>
            <a:pPr lvl="1"/>
            <a:r>
              <a:rPr lang="en-GB" sz="1800" dirty="0" smtClean="0"/>
              <a:t>Change</a:t>
            </a:r>
          </a:p>
          <a:p>
            <a:pPr lvl="1"/>
            <a:r>
              <a:rPr lang="en-GB" sz="1800" dirty="0" smtClean="0"/>
              <a:t>Etc.</a:t>
            </a:r>
            <a:endParaRPr lang="en-GB" sz="1800" dirty="0"/>
          </a:p>
        </p:txBody>
      </p:sp>
    </p:spTree>
    <p:extLst>
      <p:ext uri="{BB962C8B-B14F-4D97-AF65-F5344CB8AC3E}">
        <p14:creationId xmlns:p14="http://schemas.microsoft.com/office/powerpoint/2010/main" val="2975393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692640" cy="1325562"/>
          </a:xfrm>
        </p:spPr>
        <p:txBody>
          <a:bodyPr/>
          <a:lstStyle/>
          <a:p>
            <a:r>
              <a:rPr lang="en-GB" dirty="0"/>
              <a:t/>
            </a:r>
            <a:br>
              <a:rPr lang="en-GB" dirty="0"/>
            </a:br>
            <a:r>
              <a:rPr lang="en-GB" dirty="0"/>
              <a:t>	The Engineering Method</a:t>
            </a:r>
          </a:p>
        </p:txBody>
      </p:sp>
      <p:sp>
        <p:nvSpPr>
          <p:cNvPr id="3" name="Content Placeholder 2"/>
          <p:cNvSpPr>
            <a:spLocks noGrp="1"/>
          </p:cNvSpPr>
          <p:nvPr>
            <p:ph idx="1"/>
          </p:nvPr>
        </p:nvSpPr>
        <p:spPr/>
        <p:txBody>
          <a:bodyPr>
            <a:normAutofit lnSpcReduction="10000"/>
          </a:bodyPr>
          <a:lstStyle/>
          <a:p>
            <a:pPr marL="342900" indent="-342900">
              <a:buFont typeface="+mj-lt"/>
              <a:buAutoNum type="arabicPeriod"/>
            </a:pPr>
            <a:r>
              <a:rPr lang="en-GB" sz="2400" dirty="0"/>
              <a:t>Problem identification</a:t>
            </a:r>
          </a:p>
          <a:p>
            <a:pPr marL="342900" indent="-342900">
              <a:buFont typeface="+mj-lt"/>
              <a:buAutoNum type="arabicPeriod"/>
            </a:pPr>
            <a:r>
              <a:rPr lang="en-GB" sz="2400" dirty="0"/>
              <a:t>Scoping the problem</a:t>
            </a:r>
          </a:p>
          <a:p>
            <a:pPr marL="342900" indent="-342900">
              <a:buFont typeface="+mj-lt"/>
              <a:buAutoNum type="arabicPeriod"/>
            </a:pPr>
            <a:r>
              <a:rPr lang="en-GB" sz="2400" dirty="0"/>
              <a:t>Research</a:t>
            </a:r>
          </a:p>
          <a:p>
            <a:pPr marL="342900" indent="-342900">
              <a:buFont typeface="+mj-lt"/>
              <a:buAutoNum type="arabicPeriod"/>
            </a:pPr>
            <a:r>
              <a:rPr lang="en-GB" sz="2400" dirty="0"/>
              <a:t>Potential </a:t>
            </a:r>
            <a:r>
              <a:rPr lang="en-GB" sz="2400" dirty="0" smtClean="0"/>
              <a:t>solutions</a:t>
            </a:r>
            <a:br>
              <a:rPr lang="en-GB" sz="2400" dirty="0" smtClean="0"/>
            </a:br>
            <a:r>
              <a:rPr lang="en-GB" sz="2400" dirty="0" smtClean="0"/>
              <a:t>	Week 5</a:t>
            </a:r>
            <a:endParaRPr lang="en-GB" sz="2400" dirty="0"/>
          </a:p>
          <a:p>
            <a:pPr marL="342900" indent="-342900">
              <a:buFont typeface="+mj-lt"/>
              <a:buAutoNum type="arabicPeriod"/>
            </a:pPr>
            <a:r>
              <a:rPr lang="en-GB" sz="2400" dirty="0"/>
              <a:t>Detailed design</a:t>
            </a:r>
          </a:p>
          <a:p>
            <a:pPr marL="342900" indent="-342900">
              <a:buFont typeface="+mj-lt"/>
              <a:buAutoNum type="arabicPeriod"/>
            </a:pPr>
            <a:r>
              <a:rPr lang="en-GB" sz="2400" dirty="0"/>
              <a:t>Construction</a:t>
            </a:r>
          </a:p>
          <a:p>
            <a:pPr marL="342900" indent="-342900">
              <a:buFont typeface="+mj-lt"/>
              <a:buAutoNum type="arabicPeriod"/>
            </a:pPr>
            <a:r>
              <a:rPr lang="en-GB" sz="2400" dirty="0"/>
              <a:t>Delivery</a:t>
            </a:r>
          </a:p>
          <a:p>
            <a:pPr marL="342900" indent="-342900">
              <a:buFont typeface="+mj-lt"/>
              <a:buAutoNum type="arabicPeriod"/>
            </a:pPr>
            <a:r>
              <a:rPr lang="en-GB" sz="2400" dirty="0"/>
              <a:t>Evaluation</a:t>
            </a:r>
          </a:p>
        </p:txBody>
      </p:sp>
    </p:spTree>
    <p:extLst>
      <p:ext uri="{BB962C8B-B14F-4D97-AF65-F5344CB8AC3E}">
        <p14:creationId xmlns:p14="http://schemas.microsoft.com/office/powerpoint/2010/main" val="15807195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GB" dirty="0"/>
              <a:t/>
            </a:r>
            <a:br>
              <a:rPr lang="en-GB" dirty="0"/>
            </a:br>
            <a:r>
              <a:rPr lang="en-GB" dirty="0"/>
              <a:t>	Constraints</a:t>
            </a:r>
          </a:p>
        </p:txBody>
      </p:sp>
      <p:sp>
        <p:nvSpPr>
          <p:cNvPr id="3" name="Content Placeholder 2"/>
          <p:cNvSpPr>
            <a:spLocks noGrp="1"/>
          </p:cNvSpPr>
          <p:nvPr>
            <p:ph idx="1"/>
          </p:nvPr>
        </p:nvSpPr>
        <p:spPr>
          <a:xfrm>
            <a:off x="838200" y="1457324"/>
            <a:ext cx="9855200" cy="5006975"/>
          </a:xfrm>
        </p:spPr>
        <p:txBody>
          <a:bodyPr>
            <a:normAutofit/>
          </a:bodyPr>
          <a:lstStyle/>
          <a:p>
            <a:pPr marL="0" indent="0">
              <a:buNone/>
            </a:pPr>
            <a:r>
              <a:rPr lang="en-GB" sz="2000" dirty="0"/>
              <a:t>Now we apply the wet blanket</a:t>
            </a:r>
          </a:p>
          <a:p>
            <a:pPr marL="0" indent="0">
              <a:buNone/>
            </a:pPr>
            <a:r>
              <a:rPr lang="en-GB" sz="2000" dirty="0"/>
              <a:t>Hard boundaries on your design</a:t>
            </a:r>
          </a:p>
          <a:p>
            <a:r>
              <a:rPr lang="en-GB" sz="2000" dirty="0"/>
              <a:t>Yes or a no</a:t>
            </a:r>
          </a:p>
          <a:p>
            <a:r>
              <a:rPr lang="en-GB" sz="2000" dirty="0"/>
              <a:t>Often set by external factors</a:t>
            </a:r>
          </a:p>
          <a:p>
            <a:pPr lvl="1"/>
            <a:r>
              <a:rPr lang="en-GB" sz="1800" dirty="0"/>
              <a:t>Client </a:t>
            </a:r>
          </a:p>
          <a:p>
            <a:pPr lvl="2"/>
            <a:r>
              <a:rPr lang="en-GB" sz="1600" dirty="0"/>
              <a:t>Minimum requirement, maximum budget, time frame</a:t>
            </a:r>
          </a:p>
          <a:p>
            <a:pPr lvl="1"/>
            <a:r>
              <a:rPr lang="en-GB" sz="1800" dirty="0"/>
              <a:t>Laws of physics</a:t>
            </a:r>
          </a:p>
          <a:p>
            <a:pPr lvl="2"/>
            <a:r>
              <a:rPr lang="en-GB" sz="1600" dirty="0"/>
              <a:t>Teleportation doesn’t exist… No perpetual motion devices</a:t>
            </a:r>
          </a:p>
          <a:p>
            <a:r>
              <a:rPr lang="en-GB" sz="2000" dirty="0"/>
              <a:t>Many are set by your assumptions (you didn’t know you made)</a:t>
            </a:r>
          </a:p>
          <a:p>
            <a:pPr lvl="1"/>
            <a:r>
              <a:rPr lang="en-GB" sz="1800" dirty="0"/>
              <a:t>The passenger has to be alive at the end of the trip</a:t>
            </a:r>
          </a:p>
          <a:p>
            <a:pPr marL="0" indent="0">
              <a:buNone/>
            </a:pPr>
            <a:endParaRPr lang="en-GB" dirty="0"/>
          </a:p>
          <a:p>
            <a:pPr marL="0" indent="0">
              <a:buNone/>
            </a:pPr>
            <a:r>
              <a:rPr lang="en-GB" sz="2400" dirty="0"/>
              <a:t>Related to Scoping</a:t>
            </a:r>
          </a:p>
          <a:p>
            <a:pPr lvl="1"/>
            <a:endParaRPr lang="en-GB" dirty="0"/>
          </a:p>
          <a:p>
            <a:pPr lvl="1"/>
            <a:endParaRPr lang="en-GB" dirty="0"/>
          </a:p>
        </p:txBody>
      </p:sp>
    </p:spTree>
    <p:extLst>
      <p:ext uri="{BB962C8B-B14F-4D97-AF65-F5344CB8AC3E}">
        <p14:creationId xmlns:p14="http://schemas.microsoft.com/office/powerpoint/2010/main" val="586895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50"/>
            <a:ext cx="9692640" cy="1325562"/>
          </a:xfrm>
        </p:spPr>
        <p:txBody>
          <a:bodyPr/>
          <a:lstStyle/>
          <a:p>
            <a:r>
              <a:rPr lang="en-GB" dirty="0"/>
              <a:t/>
            </a:r>
            <a:br>
              <a:rPr lang="en-GB" dirty="0"/>
            </a:br>
            <a:r>
              <a:rPr lang="en-GB" dirty="0"/>
              <a:t>	Solution</a:t>
            </a:r>
          </a:p>
        </p:txBody>
      </p:sp>
      <p:grpSp>
        <p:nvGrpSpPr>
          <p:cNvPr id="8" name="Group 7"/>
          <p:cNvGrpSpPr/>
          <p:nvPr/>
        </p:nvGrpSpPr>
        <p:grpSpPr>
          <a:xfrm>
            <a:off x="3295691" y="703923"/>
            <a:ext cx="7909475" cy="5851758"/>
            <a:chOff x="4282525" y="860847"/>
            <a:chExt cx="7909475" cy="5851758"/>
          </a:xfrm>
        </p:grpSpPr>
        <p:sp>
          <p:nvSpPr>
            <p:cNvPr id="5" name="TextBox 4"/>
            <p:cNvSpPr txBox="1"/>
            <p:nvPr/>
          </p:nvSpPr>
          <p:spPr>
            <a:xfrm>
              <a:off x="5283324" y="860847"/>
              <a:ext cx="6489576" cy="461665"/>
            </a:xfrm>
            <a:prstGeom prst="rect">
              <a:avLst/>
            </a:prstGeom>
            <a:noFill/>
          </p:spPr>
          <p:txBody>
            <a:bodyPr wrap="square" rtlCol="0">
              <a:spAutoFit/>
            </a:bodyPr>
            <a:lstStyle/>
            <a:p>
              <a:pPr algn="ctr"/>
              <a:r>
                <a:rPr lang="en-GB" sz="2400" dirty="0"/>
                <a:t>An airport for Western Sydney</a:t>
              </a:r>
            </a:p>
          </p:txBody>
        </p:sp>
        <p:grpSp>
          <p:nvGrpSpPr>
            <p:cNvPr id="7" name="Group 6"/>
            <p:cNvGrpSpPr/>
            <p:nvPr/>
          </p:nvGrpSpPr>
          <p:grpSpPr>
            <a:xfrm>
              <a:off x="4282525" y="1289983"/>
              <a:ext cx="7909475" cy="5422622"/>
              <a:chOff x="4282525" y="1289983"/>
              <a:chExt cx="7909475" cy="5422622"/>
            </a:xfrm>
          </p:grpSpPr>
          <p:pic>
            <p:nvPicPr>
              <p:cNvPr id="4" name="Picture 3"/>
              <p:cNvPicPr>
                <a:picLocks noChangeAspect="1"/>
              </p:cNvPicPr>
              <p:nvPr/>
            </p:nvPicPr>
            <p:blipFill>
              <a:blip r:embed="rId2"/>
              <a:stretch>
                <a:fillRect/>
              </a:stretch>
            </p:blipFill>
            <p:spPr>
              <a:xfrm>
                <a:off x="4282525" y="1289983"/>
                <a:ext cx="7909475" cy="5422622"/>
              </a:xfrm>
              <a:prstGeom prst="rect">
                <a:avLst/>
              </a:prstGeom>
            </p:spPr>
          </p:pic>
          <p:sp>
            <p:nvSpPr>
              <p:cNvPr id="6" name="Rectangle 5"/>
              <p:cNvSpPr/>
              <p:nvPr/>
            </p:nvSpPr>
            <p:spPr>
              <a:xfrm>
                <a:off x="4714043" y="1482571"/>
                <a:ext cx="2823099" cy="3398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sp>
        <p:nvSpPr>
          <p:cNvPr id="3" name="Content Placeholder 2"/>
          <p:cNvSpPr>
            <a:spLocks noGrp="1"/>
          </p:cNvSpPr>
          <p:nvPr>
            <p:ph idx="1"/>
          </p:nvPr>
        </p:nvSpPr>
        <p:spPr>
          <a:xfrm>
            <a:off x="275044" y="2249609"/>
            <a:ext cx="8595360" cy="4351337"/>
          </a:xfrm>
        </p:spPr>
        <p:txBody>
          <a:bodyPr>
            <a:normAutofit/>
          </a:bodyPr>
          <a:lstStyle/>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r>
              <a:rPr lang="en-GB" sz="3200" dirty="0"/>
              <a:t>Is this the correct thing to do???</a:t>
            </a:r>
          </a:p>
          <a:p>
            <a:pPr marL="0" indent="0">
              <a:buNone/>
            </a:pPr>
            <a:endParaRPr lang="en-GB" dirty="0"/>
          </a:p>
          <a:p>
            <a:pPr marL="0" indent="0">
              <a:buNone/>
            </a:pPr>
            <a:endParaRPr lang="en-GB" dirty="0"/>
          </a:p>
        </p:txBody>
      </p:sp>
    </p:spTree>
    <p:extLst>
      <p:ext uri="{BB962C8B-B14F-4D97-AF65-F5344CB8AC3E}">
        <p14:creationId xmlns:p14="http://schemas.microsoft.com/office/powerpoint/2010/main" val="2745641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692640" cy="1325562"/>
          </a:xfrm>
        </p:spPr>
        <p:txBody>
          <a:bodyPr/>
          <a:lstStyle/>
          <a:p>
            <a:r>
              <a:rPr lang="en-GB" dirty="0"/>
              <a:t/>
            </a:r>
            <a:br>
              <a:rPr lang="en-GB" dirty="0"/>
            </a:br>
            <a:r>
              <a:rPr lang="en-GB" dirty="0"/>
              <a:t>	Performance criteria </a:t>
            </a:r>
          </a:p>
        </p:txBody>
      </p:sp>
      <p:sp>
        <p:nvSpPr>
          <p:cNvPr id="3" name="Content Placeholder 2"/>
          <p:cNvSpPr>
            <a:spLocks noGrp="1"/>
          </p:cNvSpPr>
          <p:nvPr>
            <p:ph idx="1"/>
          </p:nvPr>
        </p:nvSpPr>
        <p:spPr>
          <a:xfrm>
            <a:off x="838200" y="1825625"/>
            <a:ext cx="5537200" cy="4351338"/>
          </a:xfrm>
        </p:spPr>
        <p:txBody>
          <a:bodyPr/>
          <a:lstStyle/>
          <a:p>
            <a:r>
              <a:rPr lang="en-GB" sz="2000" dirty="0"/>
              <a:t>Range of acceptable values</a:t>
            </a:r>
          </a:p>
          <a:p>
            <a:r>
              <a:rPr lang="en-GB" sz="2000" dirty="0"/>
              <a:t>Generally in competition</a:t>
            </a:r>
          </a:p>
          <a:p>
            <a:r>
              <a:rPr lang="en-GB" sz="2000" dirty="0"/>
              <a:t>Cost of use, speed, comfortable, effective etc.</a:t>
            </a:r>
          </a:p>
          <a:p>
            <a:r>
              <a:rPr lang="en-GB" sz="2000" dirty="0"/>
              <a:t>Application dependant</a:t>
            </a:r>
          </a:p>
          <a:p>
            <a:r>
              <a:rPr lang="en-GB" sz="2000" dirty="0"/>
              <a:t>Cover every important variable</a:t>
            </a:r>
          </a:p>
          <a:p>
            <a:pPr marL="0" indent="0">
              <a:buNone/>
            </a:pPr>
            <a:endParaRPr lang="en-GB" dirty="0"/>
          </a:p>
          <a:p>
            <a:endParaRPr lang="en-GB" dirty="0"/>
          </a:p>
          <a:p>
            <a:endParaRPr lang="en-GB" dirty="0"/>
          </a:p>
          <a:p>
            <a:endParaRPr lang="en-GB" dirty="0"/>
          </a:p>
        </p:txBody>
      </p:sp>
      <p:pic>
        <p:nvPicPr>
          <p:cNvPr id="4" name="Picture 2" descr="Image result for good grades enough sleep social life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4997" y="1300572"/>
            <a:ext cx="5020209" cy="555742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good grades enough sleep social life engineering"/>
          <p:cNvPicPr>
            <a:picLocks noChangeAspect="1" noChangeArrowheads="1"/>
          </p:cNvPicPr>
          <p:nvPr/>
        </p:nvPicPr>
        <p:blipFill rotWithShape="1">
          <a:blip r:embed="rId2">
            <a:extLst>
              <a:ext uri="{28A0092B-C50C-407E-A947-70E740481C1C}">
                <a14:useLocalDpi xmlns:a14="http://schemas.microsoft.com/office/drawing/2010/main" val="0"/>
              </a:ext>
            </a:extLst>
          </a:blip>
          <a:srcRect b="17111"/>
          <a:stretch/>
        </p:blipFill>
        <p:spPr bwMode="auto">
          <a:xfrm>
            <a:off x="6264997" y="1273610"/>
            <a:ext cx="5020209" cy="4606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9730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692640" cy="1325562"/>
          </a:xfrm>
        </p:spPr>
        <p:txBody>
          <a:bodyPr>
            <a:normAutofit fontScale="90000"/>
          </a:bodyPr>
          <a:lstStyle/>
          <a:p>
            <a:r>
              <a:rPr lang="en-GB" dirty="0"/>
              <a:t/>
            </a:r>
            <a:br>
              <a:rPr lang="en-GB" dirty="0"/>
            </a:br>
            <a:r>
              <a:rPr lang="en-GB" dirty="0"/>
              <a:t>	Constraints and performance criteria</a:t>
            </a:r>
          </a:p>
        </p:txBody>
      </p:sp>
      <p:sp>
        <p:nvSpPr>
          <p:cNvPr id="3" name="Content Placeholder 2"/>
          <p:cNvSpPr>
            <a:spLocks noGrp="1"/>
          </p:cNvSpPr>
          <p:nvPr>
            <p:ph idx="1"/>
          </p:nvPr>
        </p:nvSpPr>
        <p:spPr/>
        <p:txBody>
          <a:bodyPr/>
          <a:lstStyle/>
          <a:p>
            <a:r>
              <a:rPr lang="en-GB" sz="2000" dirty="0"/>
              <a:t>Need to be specific</a:t>
            </a:r>
          </a:p>
          <a:p>
            <a:pPr lvl="1"/>
            <a:r>
              <a:rPr lang="en-GB" sz="1800" dirty="0"/>
              <a:t>Does “cost” refer to capital cost of construction or usage cost to consumer?</a:t>
            </a:r>
          </a:p>
          <a:p>
            <a:r>
              <a:rPr lang="en-GB" sz="2000" dirty="0"/>
              <a:t>Need to be carful they don’t overlap</a:t>
            </a:r>
          </a:p>
          <a:p>
            <a:pPr lvl="1"/>
            <a:r>
              <a:rPr lang="en-GB" sz="1800" dirty="0"/>
              <a:t>Do you need a car to be both powerful and fast?</a:t>
            </a:r>
          </a:p>
          <a:p>
            <a:endParaRPr lang="en-GB" dirty="0"/>
          </a:p>
        </p:txBody>
      </p:sp>
    </p:spTree>
    <p:extLst>
      <p:ext uri="{BB962C8B-B14F-4D97-AF65-F5344CB8AC3E}">
        <p14:creationId xmlns:p14="http://schemas.microsoft.com/office/powerpoint/2010/main" val="379216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best?</a:t>
            </a:r>
          </a:p>
        </p:txBody>
      </p:sp>
      <p:sp>
        <p:nvSpPr>
          <p:cNvPr id="3" name="Content Placeholder 2"/>
          <p:cNvSpPr>
            <a:spLocks noGrp="1"/>
          </p:cNvSpPr>
          <p:nvPr>
            <p:ph idx="1"/>
          </p:nvPr>
        </p:nvSpPr>
        <p:spPr/>
        <p:txBody>
          <a:bodyPr>
            <a:normAutofit/>
          </a:bodyPr>
          <a:lstStyle/>
          <a:p>
            <a:r>
              <a:rPr lang="en-GB" sz="2000" dirty="0"/>
              <a:t>Constraints and performance criteria will allow you to rate potential designs. </a:t>
            </a:r>
          </a:p>
          <a:p>
            <a:r>
              <a:rPr lang="en-GB" sz="2000" dirty="0"/>
              <a:t>Eliminate most options</a:t>
            </a:r>
          </a:p>
          <a:p>
            <a:r>
              <a:rPr lang="en-GB" sz="2000" dirty="0"/>
              <a:t>More research may be required before you can make a final decision</a:t>
            </a:r>
          </a:p>
        </p:txBody>
      </p:sp>
    </p:spTree>
    <p:extLst>
      <p:ext uri="{BB962C8B-B14F-4D97-AF65-F5344CB8AC3E}">
        <p14:creationId xmlns:p14="http://schemas.microsoft.com/office/powerpoint/2010/main" val="178703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5147" t="5328" r="634" b="1296"/>
          <a:stretch/>
        </p:blipFill>
        <p:spPr>
          <a:xfrm>
            <a:off x="346229" y="0"/>
            <a:ext cx="11321047" cy="6858000"/>
          </a:xfrm>
        </p:spPr>
      </p:pic>
    </p:spTree>
    <p:extLst>
      <p:ext uri="{BB962C8B-B14F-4D97-AF65-F5344CB8AC3E}">
        <p14:creationId xmlns:p14="http://schemas.microsoft.com/office/powerpoint/2010/main" val="21468753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Criteria need to be weighted</a:t>
            </a:r>
          </a:p>
        </p:txBody>
      </p:sp>
      <p:sp>
        <p:nvSpPr>
          <p:cNvPr id="3" name="Content Placeholder 2"/>
          <p:cNvSpPr>
            <a:spLocks noGrp="1"/>
          </p:cNvSpPr>
          <p:nvPr>
            <p:ph idx="1"/>
          </p:nvPr>
        </p:nvSpPr>
        <p:spPr/>
        <p:txBody>
          <a:bodyPr/>
          <a:lstStyle/>
          <a:p>
            <a:r>
              <a:rPr lang="en-GB" sz="2000" dirty="0"/>
              <a:t>Weighting will depend on the application</a:t>
            </a:r>
          </a:p>
          <a:p>
            <a:pPr lvl="1"/>
            <a:r>
              <a:rPr lang="en-GB" sz="1800" dirty="0"/>
              <a:t>Space based vs terrestrial</a:t>
            </a:r>
          </a:p>
          <a:p>
            <a:r>
              <a:rPr lang="en-GB" sz="2000" dirty="0"/>
              <a:t>Its best if these are numerical but that’s almost impossible for you to do!</a:t>
            </a:r>
          </a:p>
          <a:p>
            <a:r>
              <a:rPr lang="en-GB" sz="2000" dirty="0"/>
              <a:t>This is what will separate different teams!</a:t>
            </a:r>
          </a:p>
          <a:p>
            <a:pPr lvl="1"/>
            <a:r>
              <a:rPr lang="en-GB" sz="1800" dirty="0"/>
              <a:t>Most other teams will think you are wrong!</a:t>
            </a:r>
          </a:p>
          <a:p>
            <a:endParaRPr lang="en-GB" b="1" dirty="0"/>
          </a:p>
        </p:txBody>
      </p:sp>
    </p:spTree>
    <p:extLst>
      <p:ext uri="{BB962C8B-B14F-4D97-AF65-F5344CB8AC3E}">
        <p14:creationId xmlns:p14="http://schemas.microsoft.com/office/powerpoint/2010/main" val="129024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692640" cy="1325562"/>
          </a:xfrm>
        </p:spPr>
        <p:txBody>
          <a:bodyPr/>
          <a:lstStyle/>
          <a:p>
            <a:r>
              <a:rPr lang="en-GB" dirty="0"/>
              <a:t/>
            </a:r>
            <a:br>
              <a:rPr lang="en-GB" dirty="0"/>
            </a:br>
            <a:r>
              <a:rPr lang="en-GB" dirty="0"/>
              <a:t>	The process flow</a:t>
            </a:r>
          </a:p>
        </p:txBody>
      </p:sp>
      <p:sp>
        <p:nvSpPr>
          <p:cNvPr id="3" name="Content Placeholder 2"/>
          <p:cNvSpPr>
            <a:spLocks noGrp="1"/>
          </p:cNvSpPr>
          <p:nvPr>
            <p:ph idx="1"/>
          </p:nvPr>
        </p:nvSpPr>
        <p:spPr>
          <a:xfrm>
            <a:off x="967154" y="1468315"/>
            <a:ext cx="8890078" cy="5145549"/>
          </a:xfrm>
        </p:spPr>
        <p:txBody>
          <a:bodyPr>
            <a:normAutofit lnSpcReduction="10000"/>
          </a:bodyPr>
          <a:lstStyle/>
          <a:p>
            <a:pPr marL="514350" indent="-514350">
              <a:buFont typeface="+mj-lt"/>
              <a:buAutoNum type="arabicPeriod"/>
            </a:pPr>
            <a:r>
              <a:rPr lang="en-GB" sz="1900" dirty="0"/>
              <a:t>Problem definition</a:t>
            </a:r>
          </a:p>
          <a:p>
            <a:pPr marL="514350" indent="-514350">
              <a:buFont typeface="+mj-lt"/>
              <a:buAutoNum type="arabicPeriod"/>
            </a:pPr>
            <a:r>
              <a:rPr lang="en-GB" sz="1900" dirty="0"/>
              <a:t>Scoping</a:t>
            </a:r>
          </a:p>
          <a:p>
            <a:pPr marL="514350" indent="-514350">
              <a:buFont typeface="+mj-lt"/>
              <a:buAutoNum type="arabicPeriod"/>
            </a:pPr>
            <a:r>
              <a:rPr lang="en-GB" sz="1900" dirty="0"/>
              <a:t>Research</a:t>
            </a:r>
          </a:p>
          <a:p>
            <a:pPr marL="514350" indent="-514350">
              <a:buFont typeface="+mj-lt"/>
              <a:buAutoNum type="arabicPeriod"/>
            </a:pPr>
            <a:r>
              <a:rPr lang="en-GB" sz="1900" dirty="0"/>
              <a:t>Potential solutions</a:t>
            </a:r>
          </a:p>
          <a:p>
            <a:pPr marL="788670" lvl="1" indent="-514350">
              <a:buFont typeface="+mj-lt"/>
              <a:buAutoNum type="arabicPeriod"/>
            </a:pPr>
            <a:r>
              <a:rPr lang="en-GB" sz="1700" dirty="0"/>
              <a:t>Potential approaches</a:t>
            </a:r>
          </a:p>
          <a:p>
            <a:pPr marL="788670" lvl="1" indent="-514350">
              <a:buFont typeface="+mj-lt"/>
              <a:buAutoNum type="arabicPeriod"/>
            </a:pPr>
            <a:r>
              <a:rPr lang="en-GB" sz="1700" dirty="0"/>
              <a:t>Potential embodiments </a:t>
            </a:r>
          </a:p>
          <a:p>
            <a:pPr marL="788670" lvl="1" indent="-514350">
              <a:buFont typeface="+mj-lt"/>
              <a:buAutoNum type="arabicPeriod"/>
            </a:pPr>
            <a:r>
              <a:rPr lang="en-GB" sz="1700" dirty="0"/>
              <a:t>Constraints</a:t>
            </a:r>
          </a:p>
          <a:p>
            <a:pPr marL="788670" lvl="1" indent="-514350">
              <a:buFont typeface="+mj-lt"/>
              <a:buAutoNum type="arabicPeriod"/>
            </a:pPr>
            <a:r>
              <a:rPr lang="en-GB" sz="1700" dirty="0"/>
              <a:t>Performance criteria</a:t>
            </a:r>
          </a:p>
          <a:p>
            <a:pPr marL="788670" lvl="1" indent="-514350">
              <a:buFont typeface="+mj-lt"/>
              <a:buAutoNum type="arabicPeriod"/>
            </a:pPr>
            <a:r>
              <a:rPr lang="en-GB" sz="1700" dirty="0"/>
              <a:t>Evaluation of solutions</a:t>
            </a:r>
          </a:p>
          <a:p>
            <a:pPr marL="514350" indent="-514350">
              <a:buFont typeface="+mj-lt"/>
              <a:buAutoNum type="arabicPeriod"/>
            </a:pPr>
            <a:r>
              <a:rPr lang="en-GB" sz="1900" dirty="0"/>
              <a:t>Detailed design</a:t>
            </a:r>
          </a:p>
          <a:p>
            <a:pPr marL="514350" indent="-514350">
              <a:buFont typeface="+mj-lt"/>
              <a:buAutoNum type="arabicPeriod"/>
            </a:pPr>
            <a:r>
              <a:rPr lang="en-GB" sz="1900" dirty="0"/>
              <a:t>Construction</a:t>
            </a:r>
          </a:p>
          <a:p>
            <a:pPr marL="514350" indent="-514350">
              <a:buFont typeface="+mj-lt"/>
              <a:buAutoNum type="arabicPeriod"/>
            </a:pPr>
            <a:r>
              <a:rPr lang="en-GB" sz="1900" dirty="0"/>
              <a:t>Delivery </a:t>
            </a:r>
          </a:p>
          <a:p>
            <a:pPr marL="514350" indent="-514350">
              <a:buFont typeface="+mj-lt"/>
              <a:buAutoNum type="arabicPeriod"/>
            </a:pPr>
            <a:r>
              <a:rPr lang="en-GB" sz="1900" dirty="0"/>
              <a:t>Evaluation</a:t>
            </a:r>
            <a:endParaRPr lang="en-GB" dirty="0"/>
          </a:p>
        </p:txBody>
      </p:sp>
    </p:spTree>
    <p:extLst>
      <p:ext uri="{BB962C8B-B14F-4D97-AF65-F5344CB8AC3E}">
        <p14:creationId xmlns:p14="http://schemas.microsoft.com/office/powerpoint/2010/main" val="239370148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692640" cy="1325562"/>
          </a:xfrm>
        </p:spPr>
        <p:txBody>
          <a:bodyPr/>
          <a:lstStyle/>
          <a:p>
            <a:r>
              <a:rPr lang="en-GB" dirty="0" smtClean="0"/>
              <a:t/>
            </a:r>
            <a:br>
              <a:rPr lang="en-GB" dirty="0" smtClean="0"/>
            </a:br>
            <a:r>
              <a:rPr lang="en-GB" dirty="0"/>
              <a:t>	</a:t>
            </a:r>
            <a:r>
              <a:rPr lang="en-GB" dirty="0" smtClean="0"/>
              <a:t>What </a:t>
            </a:r>
            <a:r>
              <a:rPr lang="en-GB" dirty="0"/>
              <a:t>is the ‘best’ solution</a:t>
            </a:r>
          </a:p>
        </p:txBody>
      </p:sp>
      <p:sp>
        <p:nvSpPr>
          <p:cNvPr id="3" name="Content Placeholder 2"/>
          <p:cNvSpPr>
            <a:spLocks noGrp="1"/>
          </p:cNvSpPr>
          <p:nvPr>
            <p:ph idx="1"/>
          </p:nvPr>
        </p:nvSpPr>
        <p:spPr/>
        <p:txBody>
          <a:bodyPr>
            <a:normAutofit/>
          </a:bodyPr>
          <a:lstStyle/>
          <a:p>
            <a:r>
              <a:rPr lang="en-GB" sz="2000" dirty="0"/>
              <a:t>The engineering method allows you to determine what is the best solution to a problem</a:t>
            </a:r>
          </a:p>
          <a:p>
            <a:r>
              <a:rPr lang="en-GB" sz="2000" dirty="0"/>
              <a:t>It is a systematic method</a:t>
            </a:r>
          </a:p>
          <a:p>
            <a:r>
              <a:rPr lang="en-GB" sz="2000" dirty="0"/>
              <a:t>Works on all scales</a:t>
            </a:r>
          </a:p>
        </p:txBody>
      </p:sp>
    </p:spTree>
    <p:extLst>
      <p:ext uri="{BB962C8B-B14F-4D97-AF65-F5344CB8AC3E}">
        <p14:creationId xmlns:p14="http://schemas.microsoft.com/office/powerpoint/2010/main" val="6823347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320950" cy="1325562"/>
          </a:xfrm>
        </p:spPr>
        <p:txBody>
          <a:bodyPr>
            <a:normAutofit/>
          </a:bodyPr>
          <a:lstStyle/>
          <a:p>
            <a:r>
              <a:rPr lang="en-GB" dirty="0"/>
              <a:t/>
            </a:r>
            <a:br>
              <a:rPr lang="en-GB" dirty="0"/>
            </a:br>
            <a:r>
              <a:rPr lang="en-GB" dirty="0"/>
              <a:t>	Issues with the engineering method</a:t>
            </a:r>
          </a:p>
        </p:txBody>
      </p:sp>
      <p:sp>
        <p:nvSpPr>
          <p:cNvPr id="3" name="Content Placeholder 2"/>
          <p:cNvSpPr>
            <a:spLocks noGrp="1"/>
          </p:cNvSpPr>
          <p:nvPr>
            <p:ph idx="1"/>
          </p:nvPr>
        </p:nvSpPr>
        <p:spPr>
          <a:xfrm>
            <a:off x="381000" y="1809749"/>
            <a:ext cx="5316415" cy="4821869"/>
          </a:xfrm>
        </p:spPr>
        <p:txBody>
          <a:bodyPr>
            <a:normAutofit/>
          </a:bodyPr>
          <a:lstStyle/>
          <a:p>
            <a:r>
              <a:rPr lang="en-GB" sz="2000" dirty="0"/>
              <a:t>You can make up weightings and performance criteria to make your final design look great</a:t>
            </a:r>
          </a:p>
          <a:p>
            <a:pPr lvl="1"/>
            <a:r>
              <a:rPr lang="en-GB" sz="1800" dirty="0"/>
              <a:t>You need to justify your decisions based on your research</a:t>
            </a:r>
          </a:p>
          <a:p>
            <a:endParaRPr lang="en-GB" sz="2000" dirty="0"/>
          </a:p>
          <a:p>
            <a:r>
              <a:rPr lang="en-GB" sz="2000" dirty="0"/>
              <a:t>Its too long for a small project</a:t>
            </a:r>
          </a:p>
          <a:p>
            <a:pPr lvl="1"/>
            <a:r>
              <a:rPr lang="en-GB" sz="1800" dirty="0"/>
              <a:t>This is more a way of thinking</a:t>
            </a:r>
          </a:p>
          <a:p>
            <a:pPr lvl="1"/>
            <a:endParaRPr lang="en-GB" sz="1800" dirty="0"/>
          </a:p>
          <a:p>
            <a:r>
              <a:rPr lang="en-GB" sz="2000" dirty="0"/>
              <a:t>Not all of the steps will make sense in every application</a:t>
            </a:r>
          </a:p>
          <a:p>
            <a:pPr marL="457200" lvl="1" indent="0">
              <a:buNone/>
            </a:pPr>
            <a:endParaRPr lang="en-GB" dirty="0"/>
          </a:p>
        </p:txBody>
      </p:sp>
      <p:pic>
        <p:nvPicPr>
          <p:cNvPr id="4" name="KF6SNxNIV08"/>
          <p:cNvPicPr>
            <a:picLocks noRot="1" noChangeAspect="1"/>
          </p:cNvPicPr>
          <p:nvPr>
            <a:videoFile r:link="rId1"/>
          </p:nvPr>
        </p:nvPicPr>
        <p:blipFill>
          <a:blip r:embed="rId3"/>
          <a:stretch>
            <a:fillRect/>
          </a:stretch>
        </p:blipFill>
        <p:spPr>
          <a:xfrm>
            <a:off x="5629808" y="1977607"/>
            <a:ext cx="6133649" cy="3450177"/>
          </a:xfrm>
          <a:prstGeom prst="rect">
            <a:avLst/>
          </a:prstGeom>
        </p:spPr>
      </p:pic>
    </p:spTree>
    <p:extLst>
      <p:ext uri="{BB962C8B-B14F-4D97-AF65-F5344CB8AC3E}">
        <p14:creationId xmlns:p14="http://schemas.microsoft.com/office/powerpoint/2010/main" val="17979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692640" cy="1325562"/>
          </a:xfrm>
        </p:spPr>
        <p:txBody>
          <a:bodyPr/>
          <a:lstStyle/>
          <a:p>
            <a:r>
              <a:rPr lang="en-GB" dirty="0"/>
              <a:t/>
            </a:r>
            <a:br>
              <a:rPr lang="en-GB" dirty="0"/>
            </a:br>
            <a:r>
              <a:rPr lang="en-GB" dirty="0"/>
              <a:t>	Example</a:t>
            </a:r>
          </a:p>
        </p:txBody>
      </p:sp>
      <p:sp>
        <p:nvSpPr>
          <p:cNvPr id="3" name="Content Placeholder 2"/>
          <p:cNvSpPr>
            <a:spLocks noGrp="1"/>
          </p:cNvSpPr>
          <p:nvPr>
            <p:ph idx="1"/>
          </p:nvPr>
        </p:nvSpPr>
        <p:spPr/>
        <p:txBody>
          <a:bodyPr/>
          <a:lstStyle/>
          <a:p>
            <a:r>
              <a:rPr lang="en-GB" sz="2000" dirty="0"/>
              <a:t>Wine bottle</a:t>
            </a:r>
          </a:p>
          <a:p>
            <a:r>
              <a:rPr lang="en-GB" sz="2000" dirty="0"/>
              <a:t>Obvious solution</a:t>
            </a:r>
          </a:p>
          <a:p>
            <a:pPr lvl="1"/>
            <a:r>
              <a:rPr lang="en-GB" sz="1800" dirty="0"/>
              <a:t>You need a cork screw</a:t>
            </a:r>
          </a:p>
          <a:p>
            <a:r>
              <a:rPr lang="en-GB" sz="2000" dirty="0"/>
              <a:t>Real problem</a:t>
            </a:r>
          </a:p>
          <a:p>
            <a:pPr lvl="1"/>
            <a:r>
              <a:rPr lang="en-GB" sz="1800" dirty="0"/>
              <a:t>You need to get to the wine</a:t>
            </a:r>
          </a:p>
          <a:p>
            <a:r>
              <a:rPr lang="en-GB" sz="2000" dirty="0"/>
              <a:t>Taking one too many steps back</a:t>
            </a:r>
          </a:p>
          <a:p>
            <a:pPr lvl="1"/>
            <a:r>
              <a:rPr lang="en-GB" sz="1800" dirty="0"/>
              <a:t>Why are you drinking at work?</a:t>
            </a:r>
          </a:p>
          <a:p>
            <a:pPr lvl="1"/>
            <a:endParaRPr lang="en-GB" dirty="0"/>
          </a:p>
        </p:txBody>
      </p:sp>
      <p:pic>
        <p:nvPicPr>
          <p:cNvPr id="4" name="Picture 2" descr="Fig07"/>
          <p:cNvPicPr>
            <a:picLocks noChangeAspect="1" noChangeArrowheads="1"/>
          </p:cNvPicPr>
          <p:nvPr/>
        </p:nvPicPr>
        <p:blipFill rotWithShape="1">
          <a:blip r:embed="rId2">
            <a:extLst>
              <a:ext uri="{28A0092B-C50C-407E-A947-70E740481C1C}">
                <a14:useLocalDpi xmlns:a14="http://schemas.microsoft.com/office/drawing/2010/main" val="0"/>
              </a:ext>
            </a:extLst>
          </a:blip>
          <a:srcRect l="4696" r="50758" b="10230"/>
          <a:stretch/>
        </p:blipFill>
        <p:spPr bwMode="auto">
          <a:xfrm>
            <a:off x="5273061" y="797340"/>
            <a:ext cx="6019336" cy="6060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0909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692640" cy="1325562"/>
          </a:xfrm>
        </p:spPr>
        <p:txBody>
          <a:bodyPr/>
          <a:lstStyle/>
          <a:p>
            <a:r>
              <a:rPr lang="en-GB" dirty="0"/>
              <a:t/>
            </a:r>
            <a:br>
              <a:rPr lang="en-GB" dirty="0"/>
            </a:br>
            <a:r>
              <a:rPr lang="en-GB" dirty="0"/>
              <a:t>	Research</a:t>
            </a:r>
          </a:p>
        </p:txBody>
      </p:sp>
      <p:sp>
        <p:nvSpPr>
          <p:cNvPr id="3" name="Content Placeholder 2"/>
          <p:cNvSpPr>
            <a:spLocks noGrp="1"/>
          </p:cNvSpPr>
          <p:nvPr>
            <p:ph idx="1"/>
          </p:nvPr>
        </p:nvSpPr>
        <p:spPr>
          <a:xfrm>
            <a:off x="838200" y="1825625"/>
            <a:ext cx="7826406" cy="4351338"/>
          </a:xfrm>
        </p:spPr>
        <p:txBody>
          <a:bodyPr/>
          <a:lstStyle/>
          <a:p>
            <a:r>
              <a:rPr lang="en-GB" sz="2000" dirty="0"/>
              <a:t>Exposure to air ruins wine</a:t>
            </a:r>
          </a:p>
          <a:p>
            <a:r>
              <a:rPr lang="en-GB" sz="2000" dirty="0"/>
              <a:t>Cork has a Poisson’s ratio of ~ 0, making it ideal for squeezing into/ removing from the neck of a bottle</a:t>
            </a:r>
          </a:p>
          <a:p>
            <a:endParaRPr lang="en-GB" dirty="0"/>
          </a:p>
          <a:p>
            <a:endParaRPr lang="en-GB" dirty="0"/>
          </a:p>
        </p:txBody>
      </p:sp>
      <p:pic>
        <p:nvPicPr>
          <p:cNvPr id="10242" name="Picture 2" descr="Image result for poisson's rat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0548" y="2778369"/>
            <a:ext cx="5439508" cy="4079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884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692640" cy="1325562"/>
          </a:xfrm>
        </p:spPr>
        <p:txBody>
          <a:bodyPr/>
          <a:lstStyle/>
          <a:p>
            <a:r>
              <a:rPr lang="en-GB" dirty="0"/>
              <a:t/>
            </a:r>
            <a:br>
              <a:rPr lang="en-GB" dirty="0"/>
            </a:br>
            <a:r>
              <a:rPr lang="en-GB" dirty="0"/>
              <a:t>	The Engineering Method</a:t>
            </a:r>
          </a:p>
        </p:txBody>
      </p:sp>
      <p:sp>
        <p:nvSpPr>
          <p:cNvPr id="3" name="Content Placeholder 2"/>
          <p:cNvSpPr>
            <a:spLocks noGrp="1"/>
          </p:cNvSpPr>
          <p:nvPr>
            <p:ph idx="1"/>
          </p:nvPr>
        </p:nvSpPr>
        <p:spPr/>
        <p:txBody>
          <a:bodyPr>
            <a:normAutofit/>
          </a:bodyPr>
          <a:lstStyle/>
          <a:p>
            <a:pPr marL="342900" indent="-342900">
              <a:buFont typeface="+mj-lt"/>
              <a:buAutoNum type="arabicPeriod"/>
            </a:pPr>
            <a:r>
              <a:rPr lang="en-GB" sz="2400" dirty="0"/>
              <a:t>Problem identification</a:t>
            </a:r>
          </a:p>
          <a:p>
            <a:pPr marL="342900" indent="-342900">
              <a:buFont typeface="+mj-lt"/>
              <a:buAutoNum type="arabicPeriod"/>
            </a:pPr>
            <a:r>
              <a:rPr lang="en-GB" sz="2400" dirty="0"/>
              <a:t>Scoping the problem</a:t>
            </a:r>
          </a:p>
          <a:p>
            <a:pPr marL="342900" indent="-342900">
              <a:buFont typeface="+mj-lt"/>
              <a:buAutoNum type="arabicPeriod"/>
            </a:pPr>
            <a:r>
              <a:rPr lang="en-GB" sz="2400" dirty="0"/>
              <a:t>Research</a:t>
            </a:r>
          </a:p>
          <a:p>
            <a:pPr marL="342900" indent="-342900">
              <a:buFont typeface="+mj-lt"/>
              <a:buAutoNum type="arabicPeriod"/>
            </a:pPr>
            <a:r>
              <a:rPr lang="en-GB" sz="2400" dirty="0"/>
              <a:t>Potential solutions</a:t>
            </a:r>
          </a:p>
          <a:p>
            <a:pPr marL="342900" indent="-342900">
              <a:buFont typeface="+mj-lt"/>
              <a:buAutoNum type="arabicPeriod"/>
            </a:pPr>
            <a:r>
              <a:rPr lang="en-GB" sz="2400" dirty="0"/>
              <a:t>Detailed design</a:t>
            </a:r>
          </a:p>
          <a:p>
            <a:pPr marL="342900" indent="-342900">
              <a:buFont typeface="+mj-lt"/>
              <a:buAutoNum type="arabicPeriod"/>
            </a:pPr>
            <a:r>
              <a:rPr lang="en-GB" sz="2400" dirty="0"/>
              <a:t>Construction</a:t>
            </a:r>
          </a:p>
          <a:p>
            <a:pPr marL="342900" indent="-342900">
              <a:buFont typeface="+mj-lt"/>
              <a:buAutoNum type="arabicPeriod"/>
            </a:pPr>
            <a:r>
              <a:rPr lang="en-GB" sz="2400" dirty="0"/>
              <a:t>Delivery</a:t>
            </a:r>
          </a:p>
          <a:p>
            <a:pPr marL="342900" indent="-342900">
              <a:buFont typeface="+mj-lt"/>
              <a:buAutoNum type="arabicPeriod"/>
            </a:pPr>
            <a:r>
              <a:rPr lang="en-GB" sz="2400" dirty="0"/>
              <a:t>Evaluation</a:t>
            </a:r>
          </a:p>
        </p:txBody>
      </p:sp>
    </p:spTree>
    <p:extLst>
      <p:ext uri="{BB962C8B-B14F-4D97-AF65-F5344CB8AC3E}">
        <p14:creationId xmlns:p14="http://schemas.microsoft.com/office/powerpoint/2010/main" val="153057018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692640" cy="1325562"/>
          </a:xfrm>
        </p:spPr>
        <p:txBody>
          <a:bodyPr/>
          <a:lstStyle/>
          <a:p>
            <a:r>
              <a:rPr lang="en-GB" dirty="0"/>
              <a:t/>
            </a:r>
            <a:br>
              <a:rPr lang="en-GB" dirty="0"/>
            </a:br>
            <a:r>
              <a:rPr lang="en-GB" dirty="0"/>
              <a:t>	Potential approaches</a:t>
            </a:r>
          </a:p>
        </p:txBody>
      </p:sp>
      <p:pic>
        <p:nvPicPr>
          <p:cNvPr id="4" name="Picture 2" descr="Fig08"/>
          <p:cNvPicPr>
            <a:picLocks noChangeAspect="1" noChangeArrowheads="1"/>
          </p:cNvPicPr>
          <p:nvPr/>
        </p:nvPicPr>
        <p:blipFill rotWithShape="1">
          <a:blip r:embed="rId2">
            <a:extLst>
              <a:ext uri="{28A0092B-C50C-407E-A947-70E740481C1C}">
                <a14:useLocalDpi xmlns:a14="http://schemas.microsoft.com/office/drawing/2010/main" val="0"/>
              </a:ext>
            </a:extLst>
          </a:blip>
          <a:srcRect r="8912" b="15286"/>
          <a:stretch/>
        </p:blipFill>
        <p:spPr bwMode="auto">
          <a:xfrm>
            <a:off x="3944922" y="2294127"/>
            <a:ext cx="7335696" cy="4603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a:xfrm>
            <a:off x="121135" y="1720158"/>
            <a:ext cx="8595360" cy="4351337"/>
          </a:xfrm>
        </p:spPr>
        <p:txBody>
          <a:bodyPr>
            <a:normAutofit/>
          </a:bodyPr>
          <a:lstStyle/>
          <a:p>
            <a:pPr marL="342900" indent="-342900">
              <a:buFont typeface="+mj-lt"/>
              <a:buAutoNum type="alphaLcParenR"/>
            </a:pPr>
            <a:r>
              <a:rPr lang="en-GB" sz="2000" dirty="0"/>
              <a:t>Pull from the top</a:t>
            </a:r>
          </a:p>
          <a:p>
            <a:pPr marL="342900" indent="-342900">
              <a:buFont typeface="+mj-lt"/>
              <a:buAutoNum type="alphaLcParenR"/>
            </a:pPr>
            <a:r>
              <a:rPr lang="en-GB" sz="2000" dirty="0"/>
              <a:t>Shear from the sides</a:t>
            </a:r>
          </a:p>
          <a:p>
            <a:pPr marL="342900" indent="-342900">
              <a:buFont typeface="+mj-lt"/>
              <a:buAutoNum type="alphaLcParenR"/>
            </a:pPr>
            <a:r>
              <a:rPr lang="en-GB" sz="2000" dirty="0"/>
              <a:t>Force from the bottom</a:t>
            </a:r>
          </a:p>
          <a:p>
            <a:pPr marL="342900" indent="-342900">
              <a:buFont typeface="+mj-lt"/>
              <a:buAutoNum type="alphaLcParenR"/>
            </a:pPr>
            <a:r>
              <a:rPr lang="en-GB" sz="2000" dirty="0"/>
              <a:t>Destroy the cork</a:t>
            </a:r>
          </a:p>
          <a:p>
            <a:pPr marL="342900" indent="-342900">
              <a:buFont typeface="+mj-lt"/>
              <a:buAutoNum type="alphaLcParenR"/>
            </a:pPr>
            <a:r>
              <a:rPr lang="en-GB" sz="2000" dirty="0"/>
              <a:t>Negate the cork entirely</a:t>
            </a:r>
          </a:p>
        </p:txBody>
      </p:sp>
    </p:spTree>
    <p:extLst>
      <p:ext uri="{BB962C8B-B14F-4D97-AF65-F5344CB8AC3E}">
        <p14:creationId xmlns:p14="http://schemas.microsoft.com/office/powerpoint/2010/main" val="288227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12"/>
            <a:ext cx="9692640" cy="1325562"/>
          </a:xfrm>
        </p:spPr>
        <p:txBody>
          <a:bodyPr/>
          <a:lstStyle/>
          <a:p>
            <a:r>
              <a:rPr lang="en-GB" dirty="0"/>
              <a:t/>
            </a:r>
            <a:br>
              <a:rPr lang="en-GB" dirty="0"/>
            </a:br>
            <a:r>
              <a:rPr lang="en-GB" dirty="0"/>
              <a:t>	Potential embodiments </a:t>
            </a:r>
          </a:p>
        </p:txBody>
      </p:sp>
      <p:sp>
        <p:nvSpPr>
          <p:cNvPr id="3" name="Content Placeholder 2"/>
          <p:cNvSpPr>
            <a:spLocks noGrp="1"/>
          </p:cNvSpPr>
          <p:nvPr>
            <p:ph idx="1"/>
          </p:nvPr>
        </p:nvSpPr>
        <p:spPr/>
        <p:txBody>
          <a:bodyPr/>
          <a:lstStyle/>
          <a:p>
            <a:r>
              <a:rPr lang="en-GB" sz="2000" dirty="0"/>
              <a:t>Pull the cork</a:t>
            </a:r>
          </a:p>
          <a:p>
            <a:pPr lvl="1"/>
            <a:r>
              <a:rPr lang="en-GB" sz="1800" dirty="0"/>
              <a:t>Corkscrew</a:t>
            </a:r>
          </a:p>
          <a:p>
            <a:r>
              <a:rPr lang="en-GB" sz="2000" dirty="0"/>
              <a:t>Shear from sides</a:t>
            </a:r>
          </a:p>
          <a:p>
            <a:pPr lvl="1"/>
            <a:r>
              <a:rPr lang="en-GB" sz="1800" dirty="0"/>
              <a:t>Shear blades</a:t>
            </a:r>
          </a:p>
          <a:p>
            <a:r>
              <a:rPr lang="en-GB" sz="2000" dirty="0"/>
              <a:t>Push from bottom</a:t>
            </a:r>
          </a:p>
          <a:p>
            <a:pPr lvl="1"/>
            <a:r>
              <a:rPr lang="en-GB" sz="1800" dirty="0"/>
              <a:t>Pressure inducing needle</a:t>
            </a:r>
          </a:p>
          <a:p>
            <a:r>
              <a:rPr lang="en-GB" sz="2000" dirty="0"/>
              <a:t>Negate the cork</a:t>
            </a:r>
          </a:p>
          <a:p>
            <a:pPr lvl="1"/>
            <a:r>
              <a:rPr lang="en-GB" sz="1800" dirty="0"/>
              <a:t>Use a sword</a:t>
            </a:r>
          </a:p>
          <a:p>
            <a:endParaRPr lang="en-GB" dirty="0"/>
          </a:p>
          <a:p>
            <a:endParaRPr lang="en-GB"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3658" y="1825624"/>
            <a:ext cx="6451006" cy="3628691"/>
          </a:xfrm>
          <a:prstGeom prst="rect">
            <a:avLst/>
          </a:prstGeom>
        </p:spPr>
      </p:pic>
      <p:pic>
        <p:nvPicPr>
          <p:cNvPr id="5" name="Picture 2" descr="Fig09"/>
          <p:cNvPicPr>
            <a:picLocks noChangeAspect="1" noChangeArrowheads="1"/>
          </p:cNvPicPr>
          <p:nvPr/>
        </p:nvPicPr>
        <p:blipFill rotWithShape="1">
          <a:blip r:embed="rId3">
            <a:extLst>
              <a:ext uri="{28A0092B-C50C-407E-A947-70E740481C1C}">
                <a14:useLocalDpi xmlns:a14="http://schemas.microsoft.com/office/drawing/2010/main" val="0"/>
              </a:ext>
            </a:extLst>
          </a:blip>
          <a:srcRect l="19719" r="63928" b="13187"/>
          <a:stretch/>
        </p:blipFill>
        <p:spPr bwMode="auto">
          <a:xfrm>
            <a:off x="9134892" y="1309675"/>
            <a:ext cx="2124004" cy="5389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Fig09"/>
          <p:cNvPicPr>
            <a:picLocks noChangeAspect="1" noChangeArrowheads="1"/>
          </p:cNvPicPr>
          <p:nvPr/>
        </p:nvPicPr>
        <p:blipFill rotWithShape="1">
          <a:blip r:embed="rId3">
            <a:extLst>
              <a:ext uri="{28A0092B-C50C-407E-A947-70E740481C1C}">
                <a14:useLocalDpi xmlns:a14="http://schemas.microsoft.com/office/drawing/2010/main" val="0"/>
              </a:ext>
            </a:extLst>
          </a:blip>
          <a:srcRect l="49194" r="34554" b="10020"/>
          <a:stretch/>
        </p:blipFill>
        <p:spPr bwMode="auto">
          <a:xfrm>
            <a:off x="9142055" y="1237049"/>
            <a:ext cx="2124004" cy="5620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Fig09"/>
          <p:cNvPicPr>
            <a:picLocks noChangeAspect="1" noChangeArrowheads="1"/>
          </p:cNvPicPr>
          <p:nvPr/>
        </p:nvPicPr>
        <p:blipFill rotWithShape="1">
          <a:blip r:embed="rId3">
            <a:extLst>
              <a:ext uri="{28A0092B-C50C-407E-A947-70E740481C1C}">
                <a14:useLocalDpi xmlns:a14="http://schemas.microsoft.com/office/drawing/2010/main" val="0"/>
              </a:ext>
            </a:extLst>
          </a:blip>
          <a:srcRect l="78785" t="-58" r="6795" b="17802"/>
          <a:stretch/>
        </p:blipFill>
        <p:spPr bwMode="auto">
          <a:xfrm>
            <a:off x="9370911" y="1576970"/>
            <a:ext cx="1878526" cy="512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019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8"/>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692640" cy="1325562"/>
          </a:xfrm>
        </p:spPr>
        <p:txBody>
          <a:bodyPr/>
          <a:lstStyle/>
          <a:p>
            <a:r>
              <a:rPr lang="en-GB" dirty="0" smtClean="0"/>
              <a:t/>
            </a:r>
            <a:br>
              <a:rPr lang="en-GB" dirty="0" smtClean="0"/>
            </a:br>
            <a:r>
              <a:rPr lang="en-GB" dirty="0"/>
              <a:t>	</a:t>
            </a:r>
            <a:r>
              <a:rPr lang="en-GB" dirty="0" smtClean="0"/>
              <a:t>Potential </a:t>
            </a:r>
            <a:r>
              <a:rPr lang="en-GB" dirty="0"/>
              <a:t>embodiments </a:t>
            </a:r>
          </a:p>
        </p:txBody>
      </p:sp>
      <p:sp>
        <p:nvSpPr>
          <p:cNvPr id="3" name="Content Placeholder 2"/>
          <p:cNvSpPr>
            <a:spLocks noGrp="1"/>
          </p:cNvSpPr>
          <p:nvPr>
            <p:ph idx="1"/>
          </p:nvPr>
        </p:nvSpPr>
        <p:spPr/>
        <p:txBody>
          <a:bodyPr/>
          <a:lstStyle/>
          <a:p>
            <a:r>
              <a:rPr lang="en-GB" sz="2000" dirty="0"/>
              <a:t>Use a shoe?</a:t>
            </a:r>
          </a:p>
          <a:p>
            <a:endParaRPr lang="en-GB" dirty="0"/>
          </a:p>
        </p:txBody>
      </p:sp>
      <p:pic>
        <p:nvPicPr>
          <p:cNvPr id="5" name="ckoKeeq8VR0"/>
          <p:cNvPicPr>
            <a:picLocks noRot="1" noChangeAspect="1"/>
          </p:cNvPicPr>
          <p:nvPr>
            <a:videoFile r:link="rId1"/>
          </p:nvPr>
        </p:nvPicPr>
        <p:blipFill>
          <a:blip r:embed="rId3"/>
          <a:stretch>
            <a:fillRect/>
          </a:stretch>
        </p:blipFill>
        <p:spPr>
          <a:xfrm>
            <a:off x="3957258" y="2730123"/>
            <a:ext cx="7338448" cy="4127877"/>
          </a:xfrm>
          <a:prstGeom prst="rect">
            <a:avLst/>
          </a:prstGeom>
        </p:spPr>
      </p:pic>
    </p:spTree>
    <p:extLst>
      <p:ext uri="{BB962C8B-B14F-4D97-AF65-F5344CB8AC3E}">
        <p14:creationId xmlns:p14="http://schemas.microsoft.com/office/powerpoint/2010/main" val="19240855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Constraints</a:t>
            </a:r>
          </a:p>
        </p:txBody>
      </p:sp>
      <p:sp>
        <p:nvSpPr>
          <p:cNvPr id="3" name="Content Placeholder 2"/>
          <p:cNvSpPr>
            <a:spLocks noGrp="1"/>
          </p:cNvSpPr>
          <p:nvPr>
            <p:ph idx="1"/>
          </p:nvPr>
        </p:nvSpPr>
        <p:spPr/>
        <p:txBody>
          <a:bodyPr>
            <a:normAutofit/>
          </a:bodyPr>
          <a:lstStyle/>
          <a:p>
            <a:r>
              <a:rPr lang="en-GB" sz="2000" dirty="0"/>
              <a:t>We cant affect the wine</a:t>
            </a:r>
          </a:p>
          <a:p>
            <a:pPr lvl="1"/>
            <a:r>
              <a:rPr lang="en-GB" sz="1800" dirty="0"/>
              <a:t>Breaking the bottle may leave glass in the wine</a:t>
            </a:r>
          </a:p>
          <a:p>
            <a:pPr lvl="1"/>
            <a:r>
              <a:rPr lang="en-GB" sz="1800" dirty="0"/>
              <a:t>Destroying the cork may leave cork in the wine</a:t>
            </a:r>
          </a:p>
          <a:p>
            <a:r>
              <a:rPr lang="en-GB" sz="2000" dirty="0"/>
              <a:t>Need to open the bottle in less than 1 minute? Eliminate the shoe method</a:t>
            </a:r>
          </a:p>
        </p:txBody>
      </p:sp>
    </p:spTree>
    <p:extLst>
      <p:ext uri="{BB962C8B-B14F-4D97-AF65-F5344CB8AC3E}">
        <p14:creationId xmlns:p14="http://schemas.microsoft.com/office/powerpoint/2010/main" val="1836130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Performance criteria </a:t>
            </a:r>
          </a:p>
        </p:txBody>
      </p:sp>
      <p:sp>
        <p:nvSpPr>
          <p:cNvPr id="3" name="Content Placeholder 2"/>
          <p:cNvSpPr>
            <a:spLocks noGrp="1"/>
          </p:cNvSpPr>
          <p:nvPr>
            <p:ph idx="1"/>
          </p:nvPr>
        </p:nvSpPr>
        <p:spPr/>
        <p:txBody>
          <a:bodyPr/>
          <a:lstStyle/>
          <a:p>
            <a:r>
              <a:rPr lang="en-GB" sz="2400" dirty="0"/>
              <a:t>Cost of product</a:t>
            </a:r>
          </a:p>
          <a:p>
            <a:r>
              <a:rPr lang="en-GB" sz="2400" dirty="0"/>
              <a:t>Ease of use </a:t>
            </a:r>
          </a:p>
          <a:p>
            <a:r>
              <a:rPr lang="en-GB" sz="2400" dirty="0"/>
              <a:t>Marketability</a:t>
            </a:r>
          </a:p>
          <a:p>
            <a:endParaRPr lang="en-GB" dirty="0"/>
          </a:p>
        </p:txBody>
      </p:sp>
    </p:spTree>
    <p:extLst>
      <p:ext uri="{BB962C8B-B14F-4D97-AF65-F5344CB8AC3E}">
        <p14:creationId xmlns:p14="http://schemas.microsoft.com/office/powerpoint/2010/main" val="333529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692640" cy="1325562"/>
          </a:xfrm>
        </p:spPr>
        <p:txBody>
          <a:bodyPr/>
          <a:lstStyle/>
          <a:p>
            <a:r>
              <a:rPr lang="en-GB" dirty="0"/>
              <a:t/>
            </a:r>
            <a:br>
              <a:rPr lang="en-GB" dirty="0"/>
            </a:br>
            <a:r>
              <a:rPr lang="en-GB" dirty="0"/>
              <a:t>	Best solution?</a:t>
            </a:r>
          </a:p>
        </p:txBody>
      </p:sp>
      <p:sp>
        <p:nvSpPr>
          <p:cNvPr id="3" name="Content Placeholder 2"/>
          <p:cNvSpPr>
            <a:spLocks noGrp="1"/>
          </p:cNvSpPr>
          <p:nvPr>
            <p:ph idx="1"/>
          </p:nvPr>
        </p:nvSpPr>
        <p:spPr/>
        <p:txBody>
          <a:bodyPr>
            <a:normAutofit/>
          </a:bodyPr>
          <a:lstStyle/>
          <a:p>
            <a:r>
              <a:rPr lang="en-GB" sz="2000" dirty="0"/>
              <a:t>What do you think????</a:t>
            </a:r>
          </a:p>
          <a:p>
            <a:r>
              <a:rPr lang="en-GB" sz="2000" dirty="0"/>
              <a:t>Why?</a:t>
            </a:r>
          </a:p>
        </p:txBody>
      </p:sp>
    </p:spTree>
    <p:extLst>
      <p:ext uri="{BB962C8B-B14F-4D97-AF65-F5344CB8AC3E}">
        <p14:creationId xmlns:p14="http://schemas.microsoft.com/office/powerpoint/2010/main" val="379191674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77" y="0"/>
            <a:ext cx="9692640" cy="1325562"/>
          </a:xfrm>
        </p:spPr>
        <p:txBody>
          <a:bodyPr/>
          <a:lstStyle/>
          <a:p>
            <a:r>
              <a:rPr lang="en-GB" dirty="0"/>
              <a:t/>
            </a:r>
            <a:br>
              <a:rPr lang="en-GB" dirty="0"/>
            </a:br>
            <a:r>
              <a:rPr lang="en-GB" dirty="0"/>
              <a:t>	What did we miss?</a:t>
            </a:r>
          </a:p>
        </p:txBody>
      </p:sp>
      <p:sp>
        <p:nvSpPr>
          <p:cNvPr id="3" name="Content Placeholder 2"/>
          <p:cNvSpPr>
            <a:spLocks noGrp="1"/>
          </p:cNvSpPr>
          <p:nvPr>
            <p:ph idx="1"/>
          </p:nvPr>
        </p:nvSpPr>
        <p:spPr>
          <a:xfrm>
            <a:off x="1200326" y="1573567"/>
            <a:ext cx="8595360" cy="4351337"/>
          </a:xfrm>
        </p:spPr>
        <p:txBody>
          <a:bodyPr/>
          <a:lstStyle/>
          <a:p>
            <a:r>
              <a:rPr lang="en-GB" sz="2000" dirty="0"/>
              <a:t>Can we negate the cork without breaking the bottle?</a:t>
            </a:r>
          </a:p>
          <a:p>
            <a:r>
              <a:rPr lang="en-GB" sz="2000" dirty="0"/>
              <a:t>My local bottle shop sells no wine with a cork!</a:t>
            </a:r>
          </a:p>
          <a:p>
            <a:endParaRPr lang="en-GB" dirty="0"/>
          </a:p>
        </p:txBody>
      </p:sp>
      <p:pic>
        <p:nvPicPr>
          <p:cNvPr id="1026" name="Picture 2" descr="Image result for wine bw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1244" y="2753654"/>
            <a:ext cx="7296616" cy="4104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6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692640" cy="1325562"/>
          </a:xfrm>
        </p:spPr>
        <p:txBody>
          <a:bodyPr/>
          <a:lstStyle/>
          <a:p>
            <a:r>
              <a:rPr lang="en-GB" dirty="0"/>
              <a:t/>
            </a:r>
            <a:br>
              <a:rPr lang="en-GB" dirty="0"/>
            </a:br>
            <a:r>
              <a:rPr lang="en-GB" dirty="0"/>
              <a:t>	Questions</a:t>
            </a:r>
          </a:p>
        </p:txBody>
      </p:sp>
      <p:sp>
        <p:nvSpPr>
          <p:cNvPr id="3" name="Content Placeholder 2"/>
          <p:cNvSpPr>
            <a:spLocks noGrp="1"/>
          </p:cNvSpPr>
          <p:nvPr>
            <p:ph idx="1"/>
          </p:nvPr>
        </p:nvSpPr>
        <p:spPr>
          <a:xfrm>
            <a:off x="958362" y="1608992"/>
            <a:ext cx="8898870" cy="4571145"/>
          </a:xfrm>
        </p:spPr>
        <p:txBody>
          <a:bodyPr>
            <a:normAutofit/>
          </a:bodyPr>
          <a:lstStyle/>
          <a:p>
            <a:r>
              <a:rPr lang="en-GB" sz="2000" dirty="0"/>
              <a:t>Class timing</a:t>
            </a:r>
          </a:p>
          <a:p>
            <a:r>
              <a:rPr lang="en-GB" sz="2000" dirty="0" smtClean="0"/>
              <a:t>Assessments</a:t>
            </a:r>
          </a:p>
          <a:p>
            <a:pPr lvl="1"/>
            <a:r>
              <a:rPr lang="en-GB" sz="1800" dirty="0" smtClean="0"/>
              <a:t>Online quiz in Blackboard</a:t>
            </a:r>
            <a:endParaRPr lang="en-GB" sz="1800" dirty="0"/>
          </a:p>
          <a:p>
            <a:r>
              <a:rPr lang="en-GB" sz="2000" dirty="0"/>
              <a:t>Workshops</a:t>
            </a:r>
          </a:p>
          <a:p>
            <a:pPr lvl="1"/>
            <a:r>
              <a:rPr lang="en-GB" sz="1800" dirty="0"/>
              <a:t>Slow start for </a:t>
            </a:r>
            <a:r>
              <a:rPr lang="en-GB" sz="1800" dirty="0" smtClean="0"/>
              <a:t>some</a:t>
            </a:r>
          </a:p>
          <a:p>
            <a:pPr lvl="1"/>
            <a:r>
              <a:rPr lang="en-GB" sz="1800" dirty="0" smtClean="0"/>
              <a:t>Don’t worry about enrolments</a:t>
            </a:r>
            <a:endParaRPr lang="en-GB" sz="1800" dirty="0"/>
          </a:p>
          <a:p>
            <a:r>
              <a:rPr lang="en-GB" sz="2000" dirty="0"/>
              <a:t>Tutorials</a:t>
            </a:r>
          </a:p>
          <a:p>
            <a:pPr lvl="1"/>
            <a:r>
              <a:rPr lang="en-GB" sz="1800" dirty="0"/>
              <a:t>Remember these are unstaffed</a:t>
            </a:r>
          </a:p>
          <a:p>
            <a:r>
              <a:rPr lang="en-GB" sz="2000" dirty="0"/>
              <a:t>Stress less!</a:t>
            </a:r>
          </a:p>
          <a:p>
            <a:r>
              <a:rPr lang="en-GB" sz="2000" dirty="0"/>
              <a:t>No textbook for this course</a:t>
            </a:r>
          </a:p>
          <a:p>
            <a:pPr lvl="1"/>
            <a:r>
              <a:rPr lang="en-GB" sz="1800" dirty="0"/>
              <a:t>Textbooks are useful though</a:t>
            </a:r>
          </a:p>
          <a:p>
            <a:endParaRPr lang="en-GB" dirty="0"/>
          </a:p>
        </p:txBody>
      </p:sp>
    </p:spTree>
    <p:extLst>
      <p:ext uri="{BB962C8B-B14F-4D97-AF65-F5344CB8AC3E}">
        <p14:creationId xmlns:p14="http://schemas.microsoft.com/office/powerpoint/2010/main" val="107875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 y="0"/>
            <a:ext cx="11082528" cy="1325562"/>
          </a:xfrm>
        </p:spPr>
        <p:txBody>
          <a:bodyPr>
            <a:normAutofit/>
          </a:bodyPr>
          <a:lstStyle/>
          <a:p>
            <a:r>
              <a:rPr lang="en-US" altLang="en-US" dirty="0"/>
              <a:t/>
            </a:r>
            <a:br>
              <a:rPr lang="en-US" altLang="en-US" dirty="0"/>
            </a:br>
            <a:r>
              <a:rPr lang="en-US" altLang="en-US" dirty="0"/>
              <a:t>	Feedback mechanisms at University</a:t>
            </a:r>
            <a:endParaRPr lang="en-GB" dirty="0"/>
          </a:p>
        </p:txBody>
      </p:sp>
      <p:sp>
        <p:nvSpPr>
          <p:cNvPr id="3" name="Content Placeholder 2"/>
          <p:cNvSpPr>
            <a:spLocks noGrp="1"/>
          </p:cNvSpPr>
          <p:nvPr>
            <p:ph idx="1"/>
          </p:nvPr>
        </p:nvSpPr>
        <p:spPr/>
        <p:txBody>
          <a:bodyPr/>
          <a:lstStyle/>
          <a:p>
            <a:r>
              <a:rPr lang="en-US" altLang="en-US" dirty="0"/>
              <a:t>Student feedback on courses (SFC), every course every year</a:t>
            </a:r>
          </a:p>
          <a:p>
            <a:r>
              <a:rPr lang="en-US" altLang="en-US" dirty="0"/>
              <a:t>Student feedback on teaching (SFT), some courses only (ENGG1500)</a:t>
            </a:r>
          </a:p>
          <a:p>
            <a:r>
              <a:rPr lang="en-US" altLang="en-US" dirty="0"/>
              <a:t>Informal Feedback</a:t>
            </a:r>
          </a:p>
          <a:p>
            <a:r>
              <a:rPr lang="en-US" altLang="en-US" dirty="0"/>
              <a:t>Discussion board</a:t>
            </a:r>
          </a:p>
          <a:p>
            <a:r>
              <a:rPr lang="en-US" altLang="en-US" dirty="0"/>
              <a:t>FAQ’s</a:t>
            </a:r>
          </a:p>
          <a:p>
            <a:endParaRPr lang="en-US" altLang="en-US" dirty="0"/>
          </a:p>
          <a:p>
            <a:r>
              <a:rPr lang="en-US" altLang="en-US" sz="2000" b="1" dirty="0"/>
              <a:t>All feedback is really important for ENGG1500!</a:t>
            </a:r>
          </a:p>
          <a:p>
            <a:endParaRPr lang="en-GB" dirty="0"/>
          </a:p>
        </p:txBody>
      </p:sp>
    </p:spTree>
    <p:extLst>
      <p:ext uri="{BB962C8B-B14F-4D97-AF65-F5344CB8AC3E}">
        <p14:creationId xmlns:p14="http://schemas.microsoft.com/office/powerpoint/2010/main" val="3364559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692640" cy="1325562"/>
          </a:xfrm>
        </p:spPr>
        <p:txBody>
          <a:bodyPr/>
          <a:lstStyle/>
          <a:p>
            <a:r>
              <a:rPr lang="en-GB" dirty="0"/>
              <a:t/>
            </a:r>
            <a:br>
              <a:rPr lang="en-GB" dirty="0"/>
            </a:br>
            <a:r>
              <a:rPr lang="en-GB" dirty="0"/>
              <a:t>	Tips and tricks</a:t>
            </a:r>
          </a:p>
        </p:txBody>
      </p:sp>
      <p:sp>
        <p:nvSpPr>
          <p:cNvPr id="3" name="Content Placeholder 2"/>
          <p:cNvSpPr>
            <a:spLocks noGrp="1"/>
          </p:cNvSpPr>
          <p:nvPr>
            <p:ph idx="1"/>
          </p:nvPr>
        </p:nvSpPr>
        <p:spPr/>
        <p:txBody>
          <a:bodyPr/>
          <a:lstStyle/>
          <a:p>
            <a:r>
              <a:rPr lang="en-GB" sz="2000" dirty="0"/>
              <a:t>Only use your official university email</a:t>
            </a:r>
          </a:p>
          <a:p>
            <a:pPr lvl="1"/>
            <a:r>
              <a:rPr lang="en-GB" sz="1800" dirty="0"/>
              <a:t>Other emails can end up in spam</a:t>
            </a:r>
          </a:p>
          <a:p>
            <a:pPr lvl="1"/>
            <a:r>
              <a:rPr lang="en-GB" sz="1800" dirty="0"/>
              <a:t>I check the details of the sender! The Hotmail account you made when you were 12 isn’t appropriate. </a:t>
            </a:r>
          </a:p>
          <a:p>
            <a:endParaRPr lang="en-GB" dirty="0"/>
          </a:p>
        </p:txBody>
      </p:sp>
    </p:spTree>
    <p:extLst>
      <p:ext uri="{BB962C8B-B14F-4D97-AF65-F5344CB8AC3E}">
        <p14:creationId xmlns:p14="http://schemas.microsoft.com/office/powerpoint/2010/main" val="5115419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692640" cy="1910282"/>
          </a:xfrm>
        </p:spPr>
        <p:txBody>
          <a:bodyPr/>
          <a:lstStyle/>
          <a:p>
            <a:r>
              <a:rPr lang="en-GB" dirty="0"/>
              <a:t>	1. Problem Identification	</a:t>
            </a:r>
            <a:br>
              <a:rPr lang="en-GB" dirty="0"/>
            </a:br>
            <a:r>
              <a:rPr lang="en-GB" dirty="0"/>
              <a:t>	What was the actual problem?</a:t>
            </a:r>
          </a:p>
        </p:txBody>
      </p:sp>
      <p:sp>
        <p:nvSpPr>
          <p:cNvPr id="3" name="Content Placeholder 2"/>
          <p:cNvSpPr>
            <a:spLocks noGrp="1"/>
          </p:cNvSpPr>
          <p:nvPr>
            <p:ph idx="1"/>
          </p:nvPr>
        </p:nvSpPr>
        <p:spPr>
          <a:xfrm>
            <a:off x="909047" y="2005691"/>
            <a:ext cx="8986651" cy="4535786"/>
          </a:xfrm>
        </p:spPr>
        <p:txBody>
          <a:bodyPr>
            <a:normAutofit/>
          </a:bodyPr>
          <a:lstStyle/>
          <a:p>
            <a:r>
              <a:rPr lang="en-GB" sz="2400" dirty="0"/>
              <a:t>Lots of people want to move between Sydney and Melbourne</a:t>
            </a:r>
          </a:p>
          <a:p>
            <a:pPr lvl="1"/>
            <a:r>
              <a:rPr lang="en-GB" sz="2000" dirty="0"/>
              <a:t>This has nothing to do with airports!</a:t>
            </a:r>
          </a:p>
          <a:p>
            <a:pPr lvl="1"/>
            <a:r>
              <a:rPr lang="en-GB" sz="2000" dirty="0"/>
              <a:t>An overcrowded airway is an effect, not a cause</a:t>
            </a:r>
          </a:p>
          <a:p>
            <a:endParaRPr lang="en-GB" sz="2400" dirty="0"/>
          </a:p>
          <a:p>
            <a:r>
              <a:rPr lang="en-GB" sz="2400" dirty="0"/>
              <a:t>Design briefs almost always start in the wrong place!</a:t>
            </a:r>
          </a:p>
          <a:p>
            <a:r>
              <a:rPr lang="en-GB" sz="2400" dirty="0"/>
              <a:t>Engineers tend to be solution focused not problem focused</a:t>
            </a:r>
          </a:p>
          <a:p>
            <a:pPr marL="0" indent="0">
              <a:buNone/>
            </a:pPr>
            <a:endParaRPr lang="en-GB" sz="2000" dirty="0"/>
          </a:p>
          <a:p>
            <a:pPr marL="0" indent="0">
              <a:buNone/>
            </a:pPr>
            <a:r>
              <a:rPr lang="en-GB" sz="2000" b="1" dirty="0"/>
              <a:t>You need to step back and look at the real cause of the problem</a:t>
            </a:r>
          </a:p>
          <a:p>
            <a:pPr marL="0" indent="0">
              <a:buNone/>
            </a:pPr>
            <a:r>
              <a:rPr lang="en-GB" sz="2000" b="1" dirty="0"/>
              <a:t>Consider looking at why this is a problem</a:t>
            </a:r>
          </a:p>
          <a:p>
            <a:pPr marL="0" indent="0">
              <a:buNone/>
            </a:pPr>
            <a:endParaRPr lang="en-GB" sz="2000" b="1" dirty="0"/>
          </a:p>
        </p:txBody>
      </p:sp>
    </p:spTree>
    <p:extLst>
      <p:ext uri="{BB962C8B-B14F-4D97-AF65-F5344CB8AC3E}">
        <p14:creationId xmlns:p14="http://schemas.microsoft.com/office/powerpoint/2010/main" val="1164595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22" y="0"/>
            <a:ext cx="10930128" cy="1325562"/>
          </a:xfrm>
        </p:spPr>
        <p:txBody>
          <a:bodyPr>
            <a:normAutofit fontScale="90000"/>
          </a:bodyPr>
          <a:lstStyle/>
          <a:p>
            <a:r>
              <a:rPr lang="en-AU" dirty="0"/>
              <a:t/>
            </a:r>
            <a:br>
              <a:rPr lang="en-AU" dirty="0"/>
            </a:br>
            <a:r>
              <a:rPr lang="en-AU" dirty="0"/>
              <a:t>	How to research – start with information</a:t>
            </a:r>
            <a:endParaRPr lang="en-GB" dirty="0"/>
          </a:p>
        </p:txBody>
      </p:sp>
      <p:sp>
        <p:nvSpPr>
          <p:cNvPr id="3" name="Content Placeholder 2"/>
          <p:cNvSpPr>
            <a:spLocks noGrp="1"/>
          </p:cNvSpPr>
          <p:nvPr>
            <p:ph idx="1"/>
          </p:nvPr>
        </p:nvSpPr>
        <p:spPr>
          <a:xfrm>
            <a:off x="540327" y="1496291"/>
            <a:ext cx="10037617" cy="5112327"/>
          </a:xfrm>
        </p:spPr>
        <p:txBody>
          <a:bodyPr>
            <a:normAutofit fontScale="85000" lnSpcReduction="20000"/>
          </a:bodyPr>
          <a:lstStyle/>
          <a:p>
            <a:r>
              <a:rPr lang="en-AU" dirty="0"/>
              <a:t>Google it!</a:t>
            </a:r>
          </a:p>
          <a:p>
            <a:r>
              <a:rPr lang="en-AU" dirty="0"/>
              <a:t>Wikipedia</a:t>
            </a:r>
          </a:p>
          <a:p>
            <a:pPr lvl="1"/>
            <a:r>
              <a:rPr lang="en-AU" dirty="0"/>
              <a:t>Great place to start</a:t>
            </a:r>
          </a:p>
          <a:p>
            <a:pPr lvl="1"/>
            <a:r>
              <a:rPr lang="en-AU" dirty="0"/>
              <a:t>I use it all the time</a:t>
            </a:r>
          </a:p>
          <a:p>
            <a:pPr lvl="1"/>
            <a:r>
              <a:rPr lang="en-AU" dirty="0"/>
              <a:t>Don’t bet the house on it being perfect</a:t>
            </a:r>
          </a:p>
          <a:p>
            <a:r>
              <a:rPr lang="en-AU" dirty="0"/>
              <a:t>User manuals</a:t>
            </a:r>
          </a:p>
          <a:p>
            <a:pPr lvl="1"/>
            <a:r>
              <a:rPr lang="en-AU" dirty="0"/>
              <a:t>Tutorials</a:t>
            </a:r>
          </a:p>
          <a:p>
            <a:pPr lvl="1"/>
            <a:r>
              <a:rPr lang="en-AU" dirty="0"/>
              <a:t>Online</a:t>
            </a:r>
          </a:p>
          <a:p>
            <a:r>
              <a:rPr lang="en-AU" dirty="0"/>
              <a:t>Textbooks</a:t>
            </a:r>
          </a:p>
          <a:p>
            <a:pPr lvl="1"/>
            <a:r>
              <a:rPr lang="en-AU" dirty="0"/>
              <a:t>Written for students</a:t>
            </a:r>
          </a:p>
          <a:p>
            <a:pPr lvl="1"/>
            <a:r>
              <a:rPr lang="en-AU" dirty="0"/>
              <a:t>Generally the a great resource if you can get one</a:t>
            </a:r>
          </a:p>
          <a:p>
            <a:r>
              <a:rPr lang="en-AU" dirty="0"/>
              <a:t>Papers</a:t>
            </a:r>
          </a:p>
          <a:p>
            <a:pPr lvl="1"/>
            <a:r>
              <a:rPr lang="en-AU" dirty="0"/>
              <a:t>Written by/for experts in the field</a:t>
            </a:r>
          </a:p>
          <a:p>
            <a:pPr lvl="1"/>
            <a:r>
              <a:rPr lang="en-AU" dirty="0"/>
              <a:t>Lots of assumed knowledge</a:t>
            </a:r>
          </a:p>
          <a:p>
            <a:pPr lvl="1"/>
            <a:r>
              <a:rPr lang="en-AU" dirty="0"/>
              <a:t>Dense (hours to read a paper)</a:t>
            </a:r>
          </a:p>
          <a:p>
            <a:r>
              <a:rPr lang="en-AU" dirty="0"/>
              <a:t>References </a:t>
            </a:r>
          </a:p>
          <a:p>
            <a:pPr lvl="1"/>
            <a:r>
              <a:rPr lang="en-AU" dirty="0"/>
              <a:t>Useful in tracking where information came from</a:t>
            </a:r>
          </a:p>
          <a:p>
            <a:pPr lvl="1"/>
            <a:r>
              <a:rPr lang="en-AU" dirty="0"/>
              <a:t>Question anything without them</a:t>
            </a:r>
          </a:p>
          <a:p>
            <a:endParaRPr lang="en-GB" dirty="0"/>
          </a:p>
        </p:txBody>
      </p:sp>
      <p:grpSp>
        <p:nvGrpSpPr>
          <p:cNvPr id="19" name="Group 18"/>
          <p:cNvGrpSpPr/>
          <p:nvPr/>
        </p:nvGrpSpPr>
        <p:grpSpPr>
          <a:xfrm>
            <a:off x="7262606" y="2618912"/>
            <a:ext cx="4118568" cy="2228295"/>
            <a:chOff x="6330449" y="2435040"/>
            <a:chExt cx="4007741" cy="1788987"/>
          </a:xfrm>
        </p:grpSpPr>
        <p:cxnSp>
          <p:nvCxnSpPr>
            <p:cNvPr id="5" name="Straight Arrow Connector 4"/>
            <p:cNvCxnSpPr/>
            <p:nvPr/>
          </p:nvCxnSpPr>
          <p:spPr>
            <a:xfrm>
              <a:off x="7781421" y="2435040"/>
              <a:ext cx="13971" cy="178898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6330449" y="2435040"/>
              <a:ext cx="17756" cy="1788987"/>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781421" y="3144866"/>
              <a:ext cx="2556769" cy="400110"/>
            </a:xfrm>
            <a:prstGeom prst="rect">
              <a:avLst/>
            </a:prstGeom>
            <a:noFill/>
          </p:spPr>
          <p:txBody>
            <a:bodyPr wrap="square" rtlCol="0">
              <a:spAutoFit/>
            </a:bodyPr>
            <a:lstStyle/>
            <a:p>
              <a:r>
                <a:rPr lang="en-GB" sz="2000" b="1" dirty="0">
                  <a:solidFill>
                    <a:srgbClr val="FF0000"/>
                  </a:solidFill>
                </a:rPr>
                <a:t>Ease of use</a:t>
              </a:r>
            </a:p>
          </p:txBody>
        </p:sp>
        <p:sp>
          <p:nvSpPr>
            <p:cNvPr id="14" name="TextBox 13"/>
            <p:cNvSpPr txBox="1"/>
            <p:nvPr/>
          </p:nvSpPr>
          <p:spPr>
            <a:xfrm>
              <a:off x="6339327" y="3144866"/>
              <a:ext cx="1623943" cy="400110"/>
            </a:xfrm>
            <a:prstGeom prst="rect">
              <a:avLst/>
            </a:prstGeom>
            <a:noFill/>
          </p:spPr>
          <p:txBody>
            <a:bodyPr wrap="square" rtlCol="0">
              <a:spAutoFit/>
            </a:bodyPr>
            <a:lstStyle/>
            <a:p>
              <a:r>
                <a:rPr lang="en-GB" sz="2000" b="1" dirty="0">
                  <a:solidFill>
                    <a:srgbClr val="0070C0"/>
                  </a:solidFill>
                </a:rPr>
                <a:t>Authority</a:t>
              </a:r>
              <a:endParaRPr lang="en-GB" b="1" dirty="0">
                <a:solidFill>
                  <a:srgbClr val="0070C0"/>
                </a:solidFill>
              </a:endParaRPr>
            </a:p>
          </p:txBody>
        </p:sp>
      </p:grpSp>
    </p:spTree>
    <p:extLst>
      <p:ext uri="{BB962C8B-B14F-4D97-AF65-F5344CB8AC3E}">
        <p14:creationId xmlns:p14="http://schemas.microsoft.com/office/powerpoint/2010/main" val="82504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5" end="15"/>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16" end="16"/>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474036" cy="1325562"/>
          </a:xfrm>
        </p:spPr>
        <p:txBody>
          <a:bodyPr>
            <a:normAutofit/>
          </a:bodyPr>
          <a:lstStyle/>
          <a:p>
            <a:r>
              <a:rPr lang="en-AU" dirty="0"/>
              <a:t/>
            </a:r>
            <a:br>
              <a:rPr lang="en-AU" dirty="0"/>
            </a:br>
            <a:r>
              <a:rPr lang="en-AU" dirty="0"/>
              <a:t>	Week 2 – What should you be doing?</a:t>
            </a:r>
            <a:endParaRPr lang="en-GB" dirty="0"/>
          </a:p>
        </p:txBody>
      </p:sp>
      <p:sp>
        <p:nvSpPr>
          <p:cNvPr id="3" name="Content Placeholder 2"/>
          <p:cNvSpPr>
            <a:spLocks noGrp="1"/>
          </p:cNvSpPr>
          <p:nvPr>
            <p:ph idx="1"/>
          </p:nvPr>
        </p:nvSpPr>
        <p:spPr/>
        <p:txBody>
          <a:bodyPr/>
          <a:lstStyle/>
          <a:p>
            <a:r>
              <a:rPr lang="en-AU" dirty="0"/>
              <a:t>Reflective learning task</a:t>
            </a:r>
          </a:p>
          <a:p>
            <a:pPr lvl="1"/>
            <a:r>
              <a:rPr lang="en-AU" dirty="0"/>
              <a:t>On Blackboard, available until Monday this week</a:t>
            </a:r>
          </a:p>
          <a:p>
            <a:r>
              <a:rPr lang="en-AU" dirty="0"/>
              <a:t>Start researching your project</a:t>
            </a:r>
          </a:p>
          <a:p>
            <a:pPr lvl="1"/>
            <a:r>
              <a:rPr lang="en-AU" dirty="0"/>
              <a:t>Learning key skills</a:t>
            </a:r>
          </a:p>
          <a:p>
            <a:r>
              <a:rPr lang="en-AU" dirty="0"/>
              <a:t>Start scoping your problem</a:t>
            </a:r>
          </a:p>
          <a:p>
            <a:pPr lvl="1"/>
            <a:r>
              <a:rPr lang="en-AU" dirty="0"/>
              <a:t>Thinking about constraints and success criteria</a:t>
            </a:r>
          </a:p>
          <a:p>
            <a:endParaRPr lang="en-GB" dirty="0"/>
          </a:p>
        </p:txBody>
      </p:sp>
    </p:spTree>
    <p:extLst>
      <p:ext uri="{BB962C8B-B14F-4D97-AF65-F5344CB8AC3E}">
        <p14:creationId xmlns:p14="http://schemas.microsoft.com/office/powerpoint/2010/main" val="389474068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692640" cy="1325562"/>
          </a:xfrm>
        </p:spPr>
        <p:txBody>
          <a:bodyPr/>
          <a:lstStyle/>
          <a:p>
            <a:r>
              <a:rPr lang="en-GB" dirty="0"/>
              <a:t/>
            </a:r>
            <a:br>
              <a:rPr lang="en-GB" dirty="0"/>
            </a:br>
            <a:r>
              <a:rPr lang="en-GB" dirty="0"/>
              <a:t>	You are 1% of an engineer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dirty="0"/>
                  <a:t>Engineering degree is 4 years full time</a:t>
                </a:r>
              </a:p>
              <a:p>
                <a:r>
                  <a:rPr lang="en-GB" dirty="0"/>
                  <a:t>2 semesters 12 weeks long</a:t>
                </a:r>
              </a:p>
              <a:p>
                <a14:m>
                  <m:oMath xmlns:m="http://schemas.openxmlformats.org/officeDocument/2006/math">
                    <m:r>
                      <a:rPr lang="en-GB" b="0" i="1" smtClean="0">
                        <a:latin typeface="Cambria Math" panose="02040503050406030204" pitchFamily="18" charset="0"/>
                      </a:rPr>
                      <m:t>𝑒𝑛𝑔𝑖𝑛𝑒𝑒𝑟</m:t>
                    </m:r>
                    <m:r>
                      <a:rPr lang="en-GB" b="0" i="1" smtClean="0">
                        <a:latin typeface="Cambria Math" panose="02040503050406030204" pitchFamily="18" charset="0"/>
                      </a:rPr>
                      <m:t>=4×2×12 </m:t>
                    </m:r>
                    <m:r>
                      <a:rPr lang="en-GB" b="0" i="1" smtClean="0">
                        <a:latin typeface="Cambria Math" panose="02040503050406030204" pitchFamily="18" charset="0"/>
                        <a:ea typeface="Cambria Math" panose="02040503050406030204" pitchFamily="18" charset="0"/>
                      </a:rPr>
                      <m:t>𝑤𝑒𝑒𝑘𝑠</m:t>
                    </m:r>
                    <m:r>
                      <a:rPr lang="en-GB" b="0" i="1" smtClean="0">
                        <a:latin typeface="Cambria Math" panose="02040503050406030204" pitchFamily="18" charset="0"/>
                        <a:ea typeface="Cambria Math" panose="02040503050406030204" pitchFamily="18" charset="0"/>
                      </a:rPr>
                      <m:t>=96 </m:t>
                    </m:r>
                    <m:r>
                      <a:rPr lang="en-GB" b="0" i="1" smtClean="0">
                        <a:latin typeface="Cambria Math" panose="02040503050406030204" pitchFamily="18" charset="0"/>
                        <a:ea typeface="Cambria Math" panose="02040503050406030204" pitchFamily="18" charset="0"/>
                      </a:rPr>
                      <m:t>𝑤𝑒𝑒𝑘𝑠</m:t>
                    </m:r>
                  </m:oMath>
                </a14:m>
                <a:r>
                  <a:rPr lang="en-GB" dirty="0"/>
                  <a:t> </a:t>
                </a:r>
              </a:p>
              <a:p>
                <a:r>
                  <a:rPr lang="en-GB" dirty="0"/>
                  <a:t>You are through week 1</a:t>
                </a:r>
              </a:p>
              <a:p>
                <a14:m>
                  <m:oMath xmlns:m="http://schemas.openxmlformats.org/officeDocument/2006/math">
                    <m:r>
                      <a:rPr lang="en-GB" b="0" i="1" smtClean="0">
                        <a:latin typeface="Cambria Math" panose="02040503050406030204" pitchFamily="18" charset="0"/>
                      </a:rPr>
                      <m:t>𝑦𝑜𝑢</m:t>
                    </m:r>
                    <m:r>
                      <a:rPr lang="en-GB" b="0" i="1" smtClean="0">
                        <a:latin typeface="Cambria Math" panose="02040503050406030204" pitchFamily="18" charset="0"/>
                      </a:rPr>
                      <m:t> = </m:t>
                    </m:r>
                    <m:f>
                      <m:fPr>
                        <m:ctrlPr>
                          <a:rPr lang="en-GB"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1</m:t>
                        </m:r>
                      </m:num>
                      <m:den>
                        <m:r>
                          <a:rPr lang="en-GB" b="0" i="1" smtClean="0">
                            <a:latin typeface="Cambria Math" panose="02040503050406030204" pitchFamily="18" charset="0"/>
                            <a:ea typeface="Cambria Math" panose="02040503050406030204" pitchFamily="18" charset="0"/>
                          </a:rPr>
                          <m:t>96</m:t>
                        </m:r>
                      </m:den>
                    </m:f>
                    <m:r>
                      <a:rPr lang="en-GB" b="0" i="1" smtClean="0">
                        <a:latin typeface="Cambria Math" panose="02040503050406030204" pitchFamily="18" charset="0"/>
                        <a:ea typeface="Cambria Math" panose="02040503050406030204" pitchFamily="18" charset="0"/>
                      </a:rPr>
                      <m:t>=0.01042≈1%</m:t>
                    </m:r>
                  </m:oMath>
                </a14:m>
                <a:r>
                  <a:rPr lang="en-GB" dirty="0"/>
                  <a:t> </a:t>
                </a:r>
              </a:p>
              <a:p>
                <a:r>
                  <a:rPr lang="en-GB" dirty="0"/>
                  <a:t>Congratulations! </a:t>
                </a:r>
              </a:p>
              <a:p>
                <a:r>
                  <a:rPr lang="en-GB" dirty="0"/>
                  <a:t>If you start to feel overwhelmed try looking at how far you have come, rather than how far you have to go.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42" t="-980" r="-1135"/>
                </a:stretch>
              </a:blipFill>
            </p:spPr>
            <p:txBody>
              <a:bodyPr/>
              <a:lstStyle/>
              <a:p>
                <a:r>
                  <a:rPr lang="en-GB">
                    <a:noFill/>
                  </a:rPr>
                  <a:t> </a:t>
                </a:r>
              </a:p>
            </p:txBody>
          </p:sp>
        </mc:Fallback>
      </mc:AlternateContent>
    </p:spTree>
    <p:extLst>
      <p:ext uri="{BB962C8B-B14F-4D97-AF65-F5344CB8AC3E}">
        <p14:creationId xmlns:p14="http://schemas.microsoft.com/office/powerpoint/2010/main" val="372404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692640" cy="1325562"/>
          </a:xfrm>
        </p:spPr>
        <p:txBody>
          <a:bodyPr/>
          <a:lstStyle/>
          <a:p>
            <a:r>
              <a:rPr lang="en-GB" dirty="0"/>
              <a:t/>
            </a:r>
            <a:br>
              <a:rPr lang="en-GB" dirty="0"/>
            </a:br>
            <a:r>
              <a:rPr lang="en-GB" dirty="0"/>
              <a:t>	Example Problem #1</a:t>
            </a:r>
          </a:p>
        </p:txBody>
      </p:sp>
      <p:sp>
        <p:nvSpPr>
          <p:cNvPr id="3" name="Content Placeholder 2"/>
          <p:cNvSpPr>
            <a:spLocks noGrp="1"/>
          </p:cNvSpPr>
          <p:nvPr>
            <p:ph idx="1"/>
          </p:nvPr>
        </p:nvSpPr>
        <p:spPr>
          <a:xfrm>
            <a:off x="1091620" y="1521069"/>
            <a:ext cx="8595360" cy="4351337"/>
          </a:xfrm>
        </p:spPr>
        <p:txBody>
          <a:bodyPr/>
          <a:lstStyle/>
          <a:p>
            <a:r>
              <a:rPr lang="en-GB" sz="2400" dirty="0"/>
              <a:t>We need better batteries because current ones are too expensive to store electricity from PV panels on a large scale</a:t>
            </a:r>
          </a:p>
          <a:p>
            <a:r>
              <a:rPr lang="en-GB" sz="2400" dirty="0"/>
              <a:t>The combustion of fossil fuels is not sustainable</a:t>
            </a:r>
          </a:p>
          <a:p>
            <a:endParaRPr lang="en-GB" dirty="0"/>
          </a:p>
        </p:txBody>
      </p:sp>
      <p:grpSp>
        <p:nvGrpSpPr>
          <p:cNvPr id="4" name="Group 3"/>
          <p:cNvGrpSpPr/>
          <p:nvPr/>
        </p:nvGrpSpPr>
        <p:grpSpPr>
          <a:xfrm>
            <a:off x="6835" y="3416995"/>
            <a:ext cx="11276684" cy="3443824"/>
            <a:chOff x="6835" y="2873791"/>
            <a:chExt cx="11276684" cy="3443824"/>
          </a:xfrm>
        </p:grpSpPr>
        <p:pic>
          <p:nvPicPr>
            <p:cNvPr id="1026" name="Picture 2" descr="Image result for solar panels"/>
            <p:cNvPicPr>
              <a:picLocks noChangeAspect="1" noChangeArrowheads="1"/>
            </p:cNvPicPr>
            <p:nvPr/>
          </p:nvPicPr>
          <p:blipFill rotWithShape="1">
            <a:blip r:embed="rId2">
              <a:extLst>
                <a:ext uri="{28A0092B-C50C-407E-A947-70E740481C1C}">
                  <a14:useLocalDpi xmlns:a14="http://schemas.microsoft.com/office/drawing/2010/main" val="0"/>
                </a:ext>
              </a:extLst>
            </a:blip>
            <a:srcRect r="9512"/>
            <a:stretch/>
          </p:blipFill>
          <p:spPr bwMode="auto">
            <a:xfrm>
              <a:off x="5939716" y="2873791"/>
              <a:ext cx="5343803" cy="34194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tesla battery home"/>
            <p:cNvPicPr>
              <a:picLocks noChangeAspect="1" noChangeArrowheads="1"/>
            </p:cNvPicPr>
            <p:nvPr/>
          </p:nvPicPr>
          <p:blipFill rotWithShape="1">
            <a:blip r:embed="rId3">
              <a:extLst>
                <a:ext uri="{28A0092B-C50C-407E-A947-70E740481C1C}">
                  <a14:useLocalDpi xmlns:a14="http://schemas.microsoft.com/office/drawing/2010/main" val="0"/>
                </a:ext>
              </a:extLst>
            </a:blip>
            <a:srcRect r="11527"/>
            <a:stretch/>
          </p:blipFill>
          <p:spPr bwMode="auto">
            <a:xfrm>
              <a:off x="6835" y="2898140"/>
              <a:ext cx="5382465" cy="34194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70051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692640" cy="1325562"/>
          </a:xfrm>
        </p:spPr>
        <p:txBody>
          <a:bodyPr/>
          <a:lstStyle/>
          <a:p>
            <a:r>
              <a:rPr lang="en-GB" dirty="0"/>
              <a:t/>
            </a:r>
            <a:br>
              <a:rPr lang="en-GB" dirty="0"/>
            </a:br>
            <a:r>
              <a:rPr lang="en-GB" dirty="0"/>
              <a:t>	Potential solutions</a:t>
            </a:r>
          </a:p>
        </p:txBody>
      </p:sp>
      <p:sp>
        <p:nvSpPr>
          <p:cNvPr id="3" name="Content Placeholder 2"/>
          <p:cNvSpPr>
            <a:spLocks noGrp="1"/>
          </p:cNvSpPr>
          <p:nvPr>
            <p:ph idx="1"/>
          </p:nvPr>
        </p:nvSpPr>
        <p:spPr>
          <a:xfrm>
            <a:off x="0" y="1850191"/>
            <a:ext cx="5024678" cy="4351337"/>
          </a:xfrm>
        </p:spPr>
        <p:txBody>
          <a:bodyPr>
            <a:normAutofit fontScale="92500" lnSpcReduction="10000"/>
          </a:bodyPr>
          <a:lstStyle/>
          <a:p>
            <a:r>
              <a:rPr lang="en-GB" sz="2400" dirty="0"/>
              <a:t>Nuclear power</a:t>
            </a:r>
          </a:p>
          <a:p>
            <a:r>
              <a:rPr lang="en-GB" sz="2400" dirty="0"/>
              <a:t>Diverse renewable power (Wind)</a:t>
            </a:r>
          </a:p>
          <a:p>
            <a:r>
              <a:rPr lang="en-GB" sz="2400" dirty="0"/>
              <a:t>Concentrated solar and thermal storage</a:t>
            </a:r>
          </a:p>
          <a:p>
            <a:r>
              <a:rPr lang="en-GB" sz="2400" dirty="0"/>
              <a:t>Carbon capture</a:t>
            </a:r>
          </a:p>
          <a:p>
            <a:r>
              <a:rPr lang="en-GB" sz="2400" dirty="0"/>
              <a:t>And the list goes on and on and on</a:t>
            </a:r>
          </a:p>
          <a:p>
            <a:pPr marL="0" indent="0">
              <a:buNone/>
            </a:pPr>
            <a:endParaRPr lang="en-GB" sz="2400" dirty="0"/>
          </a:p>
          <a:p>
            <a:pPr marL="0" indent="0">
              <a:buNone/>
            </a:pPr>
            <a:r>
              <a:rPr lang="en-GB" sz="3200" dirty="0"/>
              <a:t>The solution space is enormous!</a:t>
            </a:r>
          </a:p>
          <a:p>
            <a:endParaRPr lang="en-GB" dirty="0"/>
          </a:p>
        </p:txBody>
      </p:sp>
      <p:pic>
        <p:nvPicPr>
          <p:cNvPr id="2050" name="Picture 2" descr="Image result for nuclear power simps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6564" y="1955542"/>
            <a:ext cx="6284613" cy="353509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wind turb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3818" y="1365329"/>
            <a:ext cx="6287359" cy="471551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concentrated solar therm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211" y="1644235"/>
            <a:ext cx="6287966" cy="41952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quot;The disadvantage of our system is that it has lots of moving parts,&quot; said David Keith, of the University of Calgary and Carbon Engineering. &quot;The advantage is that those parts are basically commercial today. This is basically hardware from the mineral processing industry, and with that kind of hardware things get much cheaper when you make them bigger. We really think we can get to an exciting, meaningful, important-in-the-world cost per tonne, but to do that we've got to do it on these big scale systems. That's great, because big scale is what we want to solve the environmental problem. But from a business standpoint a disadvantage of our system is that at some point we're going to have to get companies, investors, to put up the kind of money to build the first facility. And that's a lot of money.&quot;&#10;&#10;&lt;br /&gt;&#10;&#10;&lt;br /&gt;&#10;&#10;Credit: Carbon Engineer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8712" y="1591608"/>
            <a:ext cx="6258431" cy="417228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tre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1363" y="1715634"/>
            <a:ext cx="6185780" cy="4123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5388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050"/>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2052"/>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2054"/>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5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2056"/>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205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692640" cy="1325562"/>
          </a:xfrm>
        </p:spPr>
        <p:txBody>
          <a:bodyPr/>
          <a:lstStyle/>
          <a:p>
            <a:r>
              <a:rPr lang="en-GB" dirty="0"/>
              <a:t/>
            </a:r>
            <a:br>
              <a:rPr lang="en-GB" dirty="0"/>
            </a:br>
            <a:r>
              <a:rPr lang="en-GB" dirty="0"/>
              <a:t>	Example Problem #2 </a:t>
            </a:r>
          </a:p>
        </p:txBody>
      </p:sp>
      <p:sp>
        <p:nvSpPr>
          <p:cNvPr id="3" name="Content Placeholder 2"/>
          <p:cNvSpPr>
            <a:spLocks noGrp="1"/>
          </p:cNvSpPr>
          <p:nvPr>
            <p:ph idx="1"/>
          </p:nvPr>
        </p:nvSpPr>
        <p:spPr/>
        <p:txBody>
          <a:bodyPr>
            <a:normAutofit/>
          </a:bodyPr>
          <a:lstStyle/>
          <a:p>
            <a:r>
              <a:rPr lang="en-GB" sz="2400" dirty="0"/>
              <a:t>I need to start leaving earlier for Uni to find a car park</a:t>
            </a:r>
          </a:p>
          <a:p>
            <a:pPr lvl="1"/>
            <a:endParaRPr lang="en-GB" sz="2000" dirty="0"/>
          </a:p>
          <a:p>
            <a:r>
              <a:rPr lang="en-GB" sz="2400" dirty="0"/>
              <a:t>I need to get to </a:t>
            </a:r>
            <a:r>
              <a:rPr lang="en-GB" sz="2400" dirty="0" smtClean="0"/>
              <a:t>the ENGG1500 lecture</a:t>
            </a:r>
            <a:endParaRPr lang="en-GB" sz="2400" dirty="0"/>
          </a:p>
        </p:txBody>
      </p:sp>
      <p:pic>
        <p:nvPicPr>
          <p:cNvPr id="4098" name="Picture 2" descr="Image result for car park newcastle uni"/>
          <p:cNvPicPr>
            <a:picLocks noChangeAspect="1" noChangeArrowheads="1"/>
          </p:cNvPicPr>
          <p:nvPr/>
        </p:nvPicPr>
        <p:blipFill rotWithShape="1">
          <a:blip r:embed="rId2">
            <a:extLst>
              <a:ext uri="{28A0092B-C50C-407E-A947-70E740481C1C}">
                <a14:useLocalDpi xmlns:a14="http://schemas.microsoft.com/office/drawing/2010/main" val="0"/>
              </a:ext>
            </a:extLst>
          </a:blip>
          <a:srcRect l="7908" r="6451"/>
          <a:stretch/>
        </p:blipFill>
        <p:spPr bwMode="auto">
          <a:xfrm>
            <a:off x="6007356" y="3377116"/>
            <a:ext cx="5276163" cy="348088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alarm cl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568" y="3373328"/>
            <a:ext cx="5807787" cy="3484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348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692640" cy="1325562"/>
          </a:xfrm>
        </p:spPr>
        <p:txBody>
          <a:bodyPr/>
          <a:lstStyle/>
          <a:p>
            <a:r>
              <a:rPr lang="en-GB" dirty="0"/>
              <a:t/>
            </a:r>
            <a:br>
              <a:rPr lang="en-GB" dirty="0"/>
            </a:br>
            <a:r>
              <a:rPr lang="en-GB" dirty="0"/>
              <a:t>	Potential solutions</a:t>
            </a:r>
          </a:p>
        </p:txBody>
      </p:sp>
      <p:sp>
        <p:nvSpPr>
          <p:cNvPr id="3" name="Content Placeholder 2"/>
          <p:cNvSpPr>
            <a:spLocks noGrp="1"/>
          </p:cNvSpPr>
          <p:nvPr>
            <p:ph idx="1"/>
          </p:nvPr>
        </p:nvSpPr>
        <p:spPr/>
        <p:txBody>
          <a:bodyPr>
            <a:normAutofit/>
          </a:bodyPr>
          <a:lstStyle/>
          <a:p>
            <a:r>
              <a:rPr lang="en-GB" sz="2400" dirty="0"/>
              <a:t>Train </a:t>
            </a:r>
          </a:p>
          <a:p>
            <a:r>
              <a:rPr lang="en-GB" sz="2400" dirty="0"/>
              <a:t>Bus</a:t>
            </a:r>
          </a:p>
          <a:p>
            <a:r>
              <a:rPr lang="en-GB" sz="2400" dirty="0"/>
              <a:t>Bike</a:t>
            </a:r>
          </a:p>
          <a:p>
            <a:r>
              <a:rPr lang="en-GB" sz="2400" dirty="0"/>
              <a:t>Walk</a:t>
            </a:r>
          </a:p>
          <a:p>
            <a:r>
              <a:rPr lang="en-GB" sz="2400" dirty="0"/>
              <a:t>Carpool</a:t>
            </a:r>
          </a:p>
          <a:p>
            <a:r>
              <a:rPr lang="en-GB" sz="3200" dirty="0"/>
              <a:t>Build more Parks!</a:t>
            </a:r>
            <a:endParaRPr lang="en-GB" sz="2400" dirty="0"/>
          </a:p>
        </p:txBody>
      </p:sp>
      <p:pic>
        <p:nvPicPr>
          <p:cNvPr id="3074" name="Picture 2" descr="Image result for warabrook train st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3671" y="1423657"/>
            <a:ext cx="6096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newcastle bu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2171" y="1718932"/>
            <a:ext cx="6667500" cy="42767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3532584" y="1298043"/>
            <a:ext cx="7757087" cy="5134131"/>
            <a:chOff x="3532584" y="1298043"/>
            <a:chExt cx="7757087" cy="5134131"/>
          </a:xfrm>
        </p:grpSpPr>
        <p:pic>
          <p:nvPicPr>
            <p:cNvPr id="3078" name="Picture 6" descr="Image result for bike university cambridge"/>
            <p:cNvPicPr>
              <a:picLocks noChangeAspect="1" noChangeArrowheads="1"/>
            </p:cNvPicPr>
            <p:nvPr/>
          </p:nvPicPr>
          <p:blipFill rotWithShape="1">
            <a:blip r:embed="rId4">
              <a:extLst>
                <a:ext uri="{28A0092B-C50C-407E-A947-70E740481C1C}">
                  <a14:useLocalDpi xmlns:a14="http://schemas.microsoft.com/office/drawing/2010/main" val="0"/>
                </a:ext>
              </a:extLst>
            </a:blip>
            <a:srcRect l="47970" t="385" r="1"/>
            <a:stretch/>
          </p:blipFill>
          <p:spPr bwMode="auto">
            <a:xfrm>
              <a:off x="7733392" y="1325562"/>
              <a:ext cx="3556279" cy="510661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motorbike postie"/>
            <p:cNvPicPr>
              <a:picLocks noChangeAspect="1" noChangeArrowheads="1"/>
            </p:cNvPicPr>
            <p:nvPr/>
          </p:nvPicPr>
          <p:blipFill rotWithShape="1">
            <a:blip r:embed="rId5">
              <a:extLst>
                <a:ext uri="{28A0092B-C50C-407E-A947-70E740481C1C}">
                  <a14:useLocalDpi xmlns:a14="http://schemas.microsoft.com/office/drawing/2010/main" val="0"/>
                </a:ext>
              </a:extLst>
            </a:blip>
            <a:srcRect l="24814" r="13632"/>
            <a:stretch/>
          </p:blipFill>
          <p:spPr bwMode="auto">
            <a:xfrm>
              <a:off x="3532584" y="1298043"/>
              <a:ext cx="4200808" cy="511850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1991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3074"/>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7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3076"/>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4"/>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1745</TotalTime>
  <Words>1517</Words>
  <Application>Microsoft Office PowerPoint</Application>
  <PresentationFormat>Widescreen</PresentationFormat>
  <Paragraphs>382</Paragraphs>
  <Slides>52</Slides>
  <Notes>2</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Arial</vt:lpstr>
      <vt:lpstr>Calibri</vt:lpstr>
      <vt:lpstr>Cambria Math</vt:lpstr>
      <vt:lpstr>Century Schoolbook</vt:lpstr>
      <vt:lpstr>Wingdings 2</vt:lpstr>
      <vt:lpstr>View</vt:lpstr>
      <vt:lpstr>Engineering problem solving</vt:lpstr>
      <vt:lpstr>  Engineering problem solving</vt:lpstr>
      <vt:lpstr>  Solution</vt:lpstr>
      <vt:lpstr>  The Engineering Method</vt:lpstr>
      <vt:lpstr> 1. Problem Identification   What was the actual problem?</vt:lpstr>
      <vt:lpstr>  Example Problem #1</vt:lpstr>
      <vt:lpstr>  Potential solutions</vt:lpstr>
      <vt:lpstr>  Example Problem #2 </vt:lpstr>
      <vt:lpstr>  Potential solutions</vt:lpstr>
      <vt:lpstr>  How many steps back to take</vt:lpstr>
      <vt:lpstr>  2. Scoping</vt:lpstr>
      <vt:lpstr>  Scoping Examples</vt:lpstr>
      <vt:lpstr>  3. Research</vt:lpstr>
      <vt:lpstr>  Research Example</vt:lpstr>
      <vt:lpstr>  Research Example</vt:lpstr>
      <vt:lpstr> Research Example</vt:lpstr>
      <vt:lpstr>  Research and Scoping </vt:lpstr>
      <vt:lpstr>  Research traps</vt:lpstr>
      <vt:lpstr>  The Engineering Method</vt:lpstr>
      <vt:lpstr>  Potential Approaches</vt:lpstr>
      <vt:lpstr>PowerPoint Presentation</vt:lpstr>
      <vt:lpstr>PowerPoint Presentation</vt:lpstr>
      <vt:lpstr>PowerPoint Presentation</vt:lpstr>
      <vt:lpstr>PowerPoint Presentation</vt:lpstr>
      <vt:lpstr>PowerPoint Presentation</vt:lpstr>
      <vt:lpstr>PowerPoint Presentation</vt:lpstr>
      <vt:lpstr> We are creating ideas!</vt:lpstr>
      <vt:lpstr>  The Engineering Method</vt:lpstr>
      <vt:lpstr>  Constraints</vt:lpstr>
      <vt:lpstr>  Performance criteria </vt:lpstr>
      <vt:lpstr>  Constraints and performance criteria</vt:lpstr>
      <vt:lpstr>What is best?</vt:lpstr>
      <vt:lpstr>PowerPoint Presentation</vt:lpstr>
      <vt:lpstr>Criteria need to be weighted</vt:lpstr>
      <vt:lpstr>  The process flow</vt:lpstr>
      <vt:lpstr>  What is the ‘best’ solution</vt:lpstr>
      <vt:lpstr>  Issues with the engineering method</vt:lpstr>
      <vt:lpstr>  Example</vt:lpstr>
      <vt:lpstr>  Research</vt:lpstr>
      <vt:lpstr>  Potential approaches</vt:lpstr>
      <vt:lpstr>  Potential embodiments </vt:lpstr>
      <vt:lpstr>  Potential embodiments </vt:lpstr>
      <vt:lpstr>Constraints</vt:lpstr>
      <vt:lpstr>Performance criteria </vt:lpstr>
      <vt:lpstr>  Best solution?</vt:lpstr>
      <vt:lpstr>  What did we miss?</vt:lpstr>
      <vt:lpstr>  Questions</vt:lpstr>
      <vt:lpstr>  Feedback mechanisms at University</vt:lpstr>
      <vt:lpstr>  Tips and tricks</vt:lpstr>
      <vt:lpstr>  How to research – start with information</vt:lpstr>
      <vt:lpstr>  Week 2 – What should you be doing?</vt:lpstr>
      <vt:lpstr>  You are 1% of an engineer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Dylans desktop</dc:creator>
  <cp:lastModifiedBy>Dylan Cuskelly</cp:lastModifiedBy>
  <cp:revision>85</cp:revision>
  <dcterms:created xsi:type="dcterms:W3CDTF">2017-01-11T01:34:43Z</dcterms:created>
  <dcterms:modified xsi:type="dcterms:W3CDTF">2017-03-06T03:48:37Z</dcterms:modified>
</cp:coreProperties>
</file>